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74" r:id="rId11"/>
    <p:sldId id="265" r:id="rId12"/>
    <p:sldId id="266" r:id="rId13"/>
    <p:sldId id="267" r:id="rId14"/>
    <p:sldId id="268" r:id="rId15"/>
    <p:sldId id="275" r:id="rId16"/>
    <p:sldId id="269" r:id="rId17"/>
    <p:sldId id="271" r:id="rId18"/>
    <p:sldId id="272" r:id="rId19"/>
    <p:sldId id="273" r:id="rId20"/>
    <p:sldId id="276" r:id="rId21"/>
    <p:sldId id="283" r:id="rId22"/>
    <p:sldId id="278" r:id="rId23"/>
    <p:sldId id="280" r:id="rId24"/>
    <p:sldId id="281" r:id="rId25"/>
    <p:sldId id="282" r:id="rId26"/>
    <p:sldId id="285" r:id="rId27"/>
    <p:sldId id="286" r:id="rId28"/>
    <p:sldId id="289" r:id="rId29"/>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587" autoAdjust="0"/>
    <p:restoredTop sz="94615" autoAdjust="0"/>
  </p:normalViewPr>
  <p:slideViewPr>
    <p:cSldViewPr>
      <p:cViewPr varScale="1">
        <p:scale>
          <a:sx n="70" d="100"/>
          <a:sy n="70" d="100"/>
        </p:scale>
        <p:origin x="-1620"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095A94A-0BE9-46F7-BDC1-FF9BC799FCC9}" type="datetimeFigureOut">
              <a:rPr lang="fr-FR" smtClean="0"/>
              <a:t>09/09/2017</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FF21214-4FD5-40E1-BA16-63CB05FC4C29}" type="slidenum">
              <a:rPr lang="fr-FR" smtClean="0"/>
              <a:t>‹N°›</a:t>
            </a:fld>
            <a:endParaRPr lang="fr-FR"/>
          </a:p>
        </p:txBody>
      </p:sp>
    </p:spTree>
    <p:extLst>
      <p:ext uri="{BB962C8B-B14F-4D97-AF65-F5344CB8AC3E}">
        <p14:creationId xmlns:p14="http://schemas.microsoft.com/office/powerpoint/2010/main" val="2686751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smtClean="0"/>
              <a:t>Section Apicole du Haut Bugey                               </a:t>
            </a:r>
          </a:p>
          <a:p>
            <a:r>
              <a:rPr lang="fr-FR" dirty="0" smtClean="0"/>
              <a:t>http://www.apiculture-haut-bugey.com/</a:t>
            </a:r>
            <a:endParaRPr lang="fr-FR" dirty="0"/>
          </a:p>
        </p:txBody>
      </p:sp>
      <p:sp>
        <p:nvSpPr>
          <p:cNvPr id="4" name="Espace réservé du numéro de diapositive 3"/>
          <p:cNvSpPr>
            <a:spLocks noGrp="1"/>
          </p:cNvSpPr>
          <p:nvPr>
            <p:ph type="sldNum" sz="quarter" idx="10"/>
          </p:nvPr>
        </p:nvSpPr>
        <p:spPr/>
        <p:txBody>
          <a:bodyPr/>
          <a:lstStyle/>
          <a:p>
            <a:fld id="{1FF21214-4FD5-40E1-BA16-63CB05FC4C29}" type="slidenum">
              <a:rPr lang="fr-FR" smtClean="0"/>
              <a:t>1</a:t>
            </a:fld>
            <a:endParaRPr lang="fr-FR"/>
          </a:p>
        </p:txBody>
      </p:sp>
    </p:spTree>
    <p:extLst>
      <p:ext uri="{BB962C8B-B14F-4D97-AF65-F5344CB8AC3E}">
        <p14:creationId xmlns:p14="http://schemas.microsoft.com/office/powerpoint/2010/main" val="280028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fr-FR"/>
          </a:p>
        </p:txBody>
      </p:sp>
      <p:sp>
        <p:nvSpPr>
          <p:cNvPr id="4" name="Espace réservé de la date 3"/>
          <p:cNvSpPr>
            <a:spLocks noGrp="1"/>
          </p:cNvSpPr>
          <p:nvPr>
            <p:ph type="dt" sz="half" idx="10"/>
          </p:nvPr>
        </p:nvSpPr>
        <p:spPr/>
        <p:txBody>
          <a:bodyPr/>
          <a:lstStyle/>
          <a:p>
            <a:fld id="{F17525B3-0A1E-4E24-907F-2842728F4DBE}" type="datetime1">
              <a:rPr lang="fr-FR" smtClean="0"/>
              <a:t>09/09/2017</a:t>
            </a:fld>
            <a:endParaRPr lang="fr-FR"/>
          </a:p>
        </p:txBody>
      </p:sp>
      <p:sp>
        <p:nvSpPr>
          <p:cNvPr id="5" name="Espace réservé du pied de page 4"/>
          <p:cNvSpPr>
            <a:spLocks noGrp="1"/>
          </p:cNvSpPr>
          <p:nvPr>
            <p:ph type="ftr" sz="quarter" idx="11"/>
          </p:nvPr>
        </p:nvSpPr>
        <p:spPr/>
        <p:txBody>
          <a:bodyPr/>
          <a:lstStyle/>
          <a:p>
            <a:r>
              <a:rPr lang="fr-FR" smtClean="0"/>
              <a:t>Section Apicole du Haut Bugey  http//www.apicultur-haut-bugey.cm/</a:t>
            </a:r>
            <a:endParaRPr lang="fr-FR"/>
          </a:p>
        </p:txBody>
      </p:sp>
      <p:sp>
        <p:nvSpPr>
          <p:cNvPr id="6" name="Espace réservé du numéro de diapositive 5"/>
          <p:cNvSpPr>
            <a:spLocks noGrp="1"/>
          </p:cNvSpPr>
          <p:nvPr>
            <p:ph type="sldNum" sz="quarter" idx="12"/>
          </p:nvPr>
        </p:nvSpPr>
        <p:spPr/>
        <p:txBody>
          <a:bodyPr/>
          <a:lstStyle/>
          <a:p>
            <a:fld id="{3CFC5F5A-D301-46BF-AAAF-B121D02654CB}" type="slidenum">
              <a:rPr lang="fr-FR" smtClean="0"/>
              <a:t>‹N°›</a:t>
            </a:fld>
            <a:endParaRPr lang="fr-FR"/>
          </a:p>
        </p:txBody>
      </p:sp>
    </p:spTree>
    <p:extLst>
      <p:ext uri="{BB962C8B-B14F-4D97-AF65-F5344CB8AC3E}">
        <p14:creationId xmlns:p14="http://schemas.microsoft.com/office/powerpoint/2010/main" val="20169150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3F67192E-CD97-4CCC-AC76-4EA882BA4015}" type="datetime1">
              <a:rPr lang="fr-FR" smtClean="0"/>
              <a:t>09/09/2017</a:t>
            </a:fld>
            <a:endParaRPr lang="fr-FR"/>
          </a:p>
        </p:txBody>
      </p:sp>
      <p:sp>
        <p:nvSpPr>
          <p:cNvPr id="5" name="Espace réservé du pied de page 4"/>
          <p:cNvSpPr>
            <a:spLocks noGrp="1"/>
          </p:cNvSpPr>
          <p:nvPr>
            <p:ph type="ftr" sz="quarter" idx="11"/>
          </p:nvPr>
        </p:nvSpPr>
        <p:spPr/>
        <p:txBody>
          <a:bodyPr/>
          <a:lstStyle/>
          <a:p>
            <a:r>
              <a:rPr lang="fr-FR" smtClean="0"/>
              <a:t>Section Apicole du Haut Bugey  http//www.apicultur-haut-bugey.cm/</a:t>
            </a:r>
            <a:endParaRPr lang="fr-FR"/>
          </a:p>
        </p:txBody>
      </p:sp>
      <p:sp>
        <p:nvSpPr>
          <p:cNvPr id="6" name="Espace réservé du numéro de diapositive 5"/>
          <p:cNvSpPr>
            <a:spLocks noGrp="1"/>
          </p:cNvSpPr>
          <p:nvPr>
            <p:ph type="sldNum" sz="quarter" idx="12"/>
          </p:nvPr>
        </p:nvSpPr>
        <p:spPr/>
        <p:txBody>
          <a:bodyPr/>
          <a:lstStyle/>
          <a:p>
            <a:fld id="{3CFC5F5A-D301-46BF-AAAF-B121D02654CB}" type="slidenum">
              <a:rPr lang="fr-FR" smtClean="0"/>
              <a:t>‹N°›</a:t>
            </a:fld>
            <a:endParaRPr lang="fr-FR"/>
          </a:p>
        </p:txBody>
      </p:sp>
    </p:spTree>
    <p:extLst>
      <p:ext uri="{BB962C8B-B14F-4D97-AF65-F5344CB8AC3E}">
        <p14:creationId xmlns:p14="http://schemas.microsoft.com/office/powerpoint/2010/main" val="29750373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9FB3E7D8-200C-48ED-8B34-CA58C7A701D3}" type="datetime1">
              <a:rPr lang="fr-FR" smtClean="0"/>
              <a:t>09/09/2017</a:t>
            </a:fld>
            <a:endParaRPr lang="fr-FR"/>
          </a:p>
        </p:txBody>
      </p:sp>
      <p:sp>
        <p:nvSpPr>
          <p:cNvPr id="5" name="Espace réservé du pied de page 4"/>
          <p:cNvSpPr>
            <a:spLocks noGrp="1"/>
          </p:cNvSpPr>
          <p:nvPr>
            <p:ph type="ftr" sz="quarter" idx="11"/>
          </p:nvPr>
        </p:nvSpPr>
        <p:spPr/>
        <p:txBody>
          <a:bodyPr/>
          <a:lstStyle/>
          <a:p>
            <a:r>
              <a:rPr lang="fr-FR" smtClean="0"/>
              <a:t>Section Apicole du Haut Bugey  http//www.apicultur-haut-bugey.cm/</a:t>
            </a:r>
            <a:endParaRPr lang="fr-FR"/>
          </a:p>
        </p:txBody>
      </p:sp>
      <p:sp>
        <p:nvSpPr>
          <p:cNvPr id="6" name="Espace réservé du numéro de diapositive 5"/>
          <p:cNvSpPr>
            <a:spLocks noGrp="1"/>
          </p:cNvSpPr>
          <p:nvPr>
            <p:ph type="sldNum" sz="quarter" idx="12"/>
          </p:nvPr>
        </p:nvSpPr>
        <p:spPr/>
        <p:txBody>
          <a:bodyPr/>
          <a:lstStyle/>
          <a:p>
            <a:fld id="{3CFC5F5A-D301-46BF-AAAF-B121D02654CB}" type="slidenum">
              <a:rPr lang="fr-FR" smtClean="0"/>
              <a:t>‹N°›</a:t>
            </a:fld>
            <a:endParaRPr lang="fr-FR"/>
          </a:p>
        </p:txBody>
      </p:sp>
    </p:spTree>
    <p:extLst>
      <p:ext uri="{BB962C8B-B14F-4D97-AF65-F5344CB8AC3E}">
        <p14:creationId xmlns:p14="http://schemas.microsoft.com/office/powerpoint/2010/main" val="18341249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DD3DD5D2-9B0F-4371-BC19-FA877DDE279A}" type="datetime1">
              <a:rPr lang="fr-FR" smtClean="0"/>
              <a:t>09/09/2017</a:t>
            </a:fld>
            <a:endParaRPr lang="fr-FR"/>
          </a:p>
        </p:txBody>
      </p:sp>
      <p:sp>
        <p:nvSpPr>
          <p:cNvPr id="5" name="Espace réservé du pied de page 4"/>
          <p:cNvSpPr>
            <a:spLocks noGrp="1"/>
          </p:cNvSpPr>
          <p:nvPr>
            <p:ph type="ftr" sz="quarter" idx="11"/>
          </p:nvPr>
        </p:nvSpPr>
        <p:spPr/>
        <p:txBody>
          <a:bodyPr/>
          <a:lstStyle/>
          <a:p>
            <a:r>
              <a:rPr lang="fr-FR" smtClean="0"/>
              <a:t>Section Apicole du Haut Bugey  http//www.apicultur-haut-bugey.cm/</a:t>
            </a:r>
            <a:endParaRPr lang="fr-FR"/>
          </a:p>
        </p:txBody>
      </p:sp>
      <p:sp>
        <p:nvSpPr>
          <p:cNvPr id="6" name="Espace réservé du numéro de diapositive 5"/>
          <p:cNvSpPr>
            <a:spLocks noGrp="1"/>
          </p:cNvSpPr>
          <p:nvPr>
            <p:ph type="sldNum" sz="quarter" idx="12"/>
          </p:nvPr>
        </p:nvSpPr>
        <p:spPr/>
        <p:txBody>
          <a:bodyPr/>
          <a:lstStyle/>
          <a:p>
            <a:fld id="{3CFC5F5A-D301-46BF-AAAF-B121D02654CB}" type="slidenum">
              <a:rPr lang="fr-FR" smtClean="0"/>
              <a:t>‹N°›</a:t>
            </a:fld>
            <a:endParaRPr lang="fr-FR"/>
          </a:p>
        </p:txBody>
      </p:sp>
    </p:spTree>
    <p:extLst>
      <p:ext uri="{BB962C8B-B14F-4D97-AF65-F5344CB8AC3E}">
        <p14:creationId xmlns:p14="http://schemas.microsoft.com/office/powerpoint/2010/main" val="5568479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E7710C1C-A117-4470-BEB6-26872230071F}" type="datetime1">
              <a:rPr lang="fr-FR" smtClean="0"/>
              <a:t>09/09/2017</a:t>
            </a:fld>
            <a:endParaRPr lang="fr-FR"/>
          </a:p>
        </p:txBody>
      </p:sp>
      <p:sp>
        <p:nvSpPr>
          <p:cNvPr id="5" name="Espace réservé du pied de page 4"/>
          <p:cNvSpPr>
            <a:spLocks noGrp="1"/>
          </p:cNvSpPr>
          <p:nvPr>
            <p:ph type="ftr" sz="quarter" idx="11"/>
          </p:nvPr>
        </p:nvSpPr>
        <p:spPr/>
        <p:txBody>
          <a:bodyPr/>
          <a:lstStyle/>
          <a:p>
            <a:r>
              <a:rPr lang="fr-FR" smtClean="0"/>
              <a:t>Section Apicole du Haut Bugey  http//www.apicultur-haut-bugey.cm/</a:t>
            </a:r>
            <a:endParaRPr lang="fr-FR"/>
          </a:p>
        </p:txBody>
      </p:sp>
      <p:sp>
        <p:nvSpPr>
          <p:cNvPr id="6" name="Espace réservé du numéro de diapositive 5"/>
          <p:cNvSpPr>
            <a:spLocks noGrp="1"/>
          </p:cNvSpPr>
          <p:nvPr>
            <p:ph type="sldNum" sz="quarter" idx="12"/>
          </p:nvPr>
        </p:nvSpPr>
        <p:spPr/>
        <p:txBody>
          <a:bodyPr/>
          <a:lstStyle/>
          <a:p>
            <a:fld id="{3CFC5F5A-D301-46BF-AAAF-B121D02654CB}" type="slidenum">
              <a:rPr lang="fr-FR" smtClean="0"/>
              <a:t>‹N°›</a:t>
            </a:fld>
            <a:endParaRPr lang="fr-FR"/>
          </a:p>
        </p:txBody>
      </p:sp>
    </p:spTree>
    <p:extLst>
      <p:ext uri="{BB962C8B-B14F-4D97-AF65-F5344CB8AC3E}">
        <p14:creationId xmlns:p14="http://schemas.microsoft.com/office/powerpoint/2010/main" val="3737048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191C6D21-4752-459F-84C8-3208DD40CD9C}" type="datetime1">
              <a:rPr lang="fr-FR" smtClean="0"/>
              <a:t>09/09/2017</a:t>
            </a:fld>
            <a:endParaRPr lang="fr-FR"/>
          </a:p>
        </p:txBody>
      </p:sp>
      <p:sp>
        <p:nvSpPr>
          <p:cNvPr id="6" name="Espace réservé du pied de page 5"/>
          <p:cNvSpPr>
            <a:spLocks noGrp="1"/>
          </p:cNvSpPr>
          <p:nvPr>
            <p:ph type="ftr" sz="quarter" idx="11"/>
          </p:nvPr>
        </p:nvSpPr>
        <p:spPr/>
        <p:txBody>
          <a:bodyPr/>
          <a:lstStyle/>
          <a:p>
            <a:r>
              <a:rPr lang="fr-FR" smtClean="0"/>
              <a:t>Section Apicole du Haut Bugey  http//www.apicultur-haut-bugey.cm/</a:t>
            </a:r>
            <a:endParaRPr lang="fr-FR"/>
          </a:p>
        </p:txBody>
      </p:sp>
      <p:sp>
        <p:nvSpPr>
          <p:cNvPr id="7" name="Espace réservé du numéro de diapositive 6"/>
          <p:cNvSpPr>
            <a:spLocks noGrp="1"/>
          </p:cNvSpPr>
          <p:nvPr>
            <p:ph type="sldNum" sz="quarter" idx="12"/>
          </p:nvPr>
        </p:nvSpPr>
        <p:spPr/>
        <p:txBody>
          <a:bodyPr/>
          <a:lstStyle/>
          <a:p>
            <a:fld id="{3CFC5F5A-D301-46BF-AAAF-B121D02654CB}" type="slidenum">
              <a:rPr lang="fr-FR" smtClean="0"/>
              <a:t>‹N°›</a:t>
            </a:fld>
            <a:endParaRPr lang="fr-FR"/>
          </a:p>
        </p:txBody>
      </p:sp>
    </p:spTree>
    <p:extLst>
      <p:ext uri="{BB962C8B-B14F-4D97-AF65-F5344CB8AC3E}">
        <p14:creationId xmlns:p14="http://schemas.microsoft.com/office/powerpoint/2010/main" val="19094271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CC29BD33-178F-4007-8F42-105A989E9A7F}" type="datetime1">
              <a:rPr lang="fr-FR" smtClean="0"/>
              <a:t>09/09/2017</a:t>
            </a:fld>
            <a:endParaRPr lang="fr-FR"/>
          </a:p>
        </p:txBody>
      </p:sp>
      <p:sp>
        <p:nvSpPr>
          <p:cNvPr id="8" name="Espace réservé du pied de page 7"/>
          <p:cNvSpPr>
            <a:spLocks noGrp="1"/>
          </p:cNvSpPr>
          <p:nvPr>
            <p:ph type="ftr" sz="quarter" idx="11"/>
          </p:nvPr>
        </p:nvSpPr>
        <p:spPr/>
        <p:txBody>
          <a:bodyPr/>
          <a:lstStyle/>
          <a:p>
            <a:r>
              <a:rPr lang="fr-FR" smtClean="0"/>
              <a:t>Section Apicole du Haut Bugey  http//www.apicultur-haut-bugey.cm/</a:t>
            </a:r>
            <a:endParaRPr lang="fr-FR"/>
          </a:p>
        </p:txBody>
      </p:sp>
      <p:sp>
        <p:nvSpPr>
          <p:cNvPr id="9" name="Espace réservé du numéro de diapositive 8"/>
          <p:cNvSpPr>
            <a:spLocks noGrp="1"/>
          </p:cNvSpPr>
          <p:nvPr>
            <p:ph type="sldNum" sz="quarter" idx="12"/>
          </p:nvPr>
        </p:nvSpPr>
        <p:spPr/>
        <p:txBody>
          <a:bodyPr/>
          <a:lstStyle/>
          <a:p>
            <a:fld id="{3CFC5F5A-D301-46BF-AAAF-B121D02654CB}" type="slidenum">
              <a:rPr lang="fr-FR" smtClean="0"/>
              <a:t>‹N°›</a:t>
            </a:fld>
            <a:endParaRPr lang="fr-FR"/>
          </a:p>
        </p:txBody>
      </p:sp>
    </p:spTree>
    <p:extLst>
      <p:ext uri="{BB962C8B-B14F-4D97-AF65-F5344CB8AC3E}">
        <p14:creationId xmlns:p14="http://schemas.microsoft.com/office/powerpoint/2010/main" val="3578150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A3B87697-8CA0-435D-9437-1D4EDDDC04D7}" type="datetime1">
              <a:rPr lang="fr-FR" smtClean="0"/>
              <a:t>09/09/2017</a:t>
            </a:fld>
            <a:endParaRPr lang="fr-FR"/>
          </a:p>
        </p:txBody>
      </p:sp>
      <p:sp>
        <p:nvSpPr>
          <p:cNvPr id="4" name="Espace réservé du pied de page 3"/>
          <p:cNvSpPr>
            <a:spLocks noGrp="1"/>
          </p:cNvSpPr>
          <p:nvPr>
            <p:ph type="ftr" sz="quarter" idx="11"/>
          </p:nvPr>
        </p:nvSpPr>
        <p:spPr/>
        <p:txBody>
          <a:bodyPr/>
          <a:lstStyle/>
          <a:p>
            <a:r>
              <a:rPr lang="fr-FR" smtClean="0"/>
              <a:t>Section Apicole du Haut Bugey  http//www.apicultur-haut-bugey.cm/</a:t>
            </a:r>
            <a:endParaRPr lang="fr-FR"/>
          </a:p>
        </p:txBody>
      </p:sp>
      <p:sp>
        <p:nvSpPr>
          <p:cNvPr id="5" name="Espace réservé du numéro de diapositive 4"/>
          <p:cNvSpPr>
            <a:spLocks noGrp="1"/>
          </p:cNvSpPr>
          <p:nvPr>
            <p:ph type="sldNum" sz="quarter" idx="12"/>
          </p:nvPr>
        </p:nvSpPr>
        <p:spPr/>
        <p:txBody>
          <a:bodyPr/>
          <a:lstStyle/>
          <a:p>
            <a:fld id="{3CFC5F5A-D301-46BF-AAAF-B121D02654CB}" type="slidenum">
              <a:rPr lang="fr-FR" smtClean="0"/>
              <a:t>‹N°›</a:t>
            </a:fld>
            <a:endParaRPr lang="fr-FR"/>
          </a:p>
        </p:txBody>
      </p:sp>
    </p:spTree>
    <p:extLst>
      <p:ext uri="{BB962C8B-B14F-4D97-AF65-F5344CB8AC3E}">
        <p14:creationId xmlns:p14="http://schemas.microsoft.com/office/powerpoint/2010/main" val="25432394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7B6DF00E-E44F-49E1-8963-3E776B7ADC02}" type="datetime1">
              <a:rPr lang="fr-FR" smtClean="0"/>
              <a:t>09/09/2017</a:t>
            </a:fld>
            <a:endParaRPr lang="fr-FR"/>
          </a:p>
        </p:txBody>
      </p:sp>
      <p:sp>
        <p:nvSpPr>
          <p:cNvPr id="3" name="Espace réservé du pied de page 2"/>
          <p:cNvSpPr>
            <a:spLocks noGrp="1"/>
          </p:cNvSpPr>
          <p:nvPr>
            <p:ph type="ftr" sz="quarter" idx="11"/>
          </p:nvPr>
        </p:nvSpPr>
        <p:spPr/>
        <p:txBody>
          <a:bodyPr/>
          <a:lstStyle/>
          <a:p>
            <a:r>
              <a:rPr lang="fr-FR" smtClean="0"/>
              <a:t>Section Apicole du Haut Bugey  http//www.apicultur-haut-bugey.cm/</a:t>
            </a:r>
            <a:endParaRPr lang="fr-FR"/>
          </a:p>
        </p:txBody>
      </p:sp>
      <p:sp>
        <p:nvSpPr>
          <p:cNvPr id="4" name="Espace réservé du numéro de diapositive 3"/>
          <p:cNvSpPr>
            <a:spLocks noGrp="1"/>
          </p:cNvSpPr>
          <p:nvPr>
            <p:ph type="sldNum" sz="quarter" idx="12"/>
          </p:nvPr>
        </p:nvSpPr>
        <p:spPr/>
        <p:txBody>
          <a:bodyPr/>
          <a:lstStyle/>
          <a:p>
            <a:fld id="{3CFC5F5A-D301-46BF-AAAF-B121D02654CB}" type="slidenum">
              <a:rPr lang="fr-FR" smtClean="0"/>
              <a:t>‹N°›</a:t>
            </a:fld>
            <a:endParaRPr lang="fr-FR"/>
          </a:p>
        </p:txBody>
      </p:sp>
    </p:spTree>
    <p:extLst>
      <p:ext uri="{BB962C8B-B14F-4D97-AF65-F5344CB8AC3E}">
        <p14:creationId xmlns:p14="http://schemas.microsoft.com/office/powerpoint/2010/main" val="31742191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76E929C5-4718-493F-B011-F742E7D19BA4}" type="datetime1">
              <a:rPr lang="fr-FR" smtClean="0"/>
              <a:t>09/09/2017</a:t>
            </a:fld>
            <a:endParaRPr lang="fr-FR"/>
          </a:p>
        </p:txBody>
      </p:sp>
      <p:sp>
        <p:nvSpPr>
          <p:cNvPr id="6" name="Espace réservé du pied de page 5"/>
          <p:cNvSpPr>
            <a:spLocks noGrp="1"/>
          </p:cNvSpPr>
          <p:nvPr>
            <p:ph type="ftr" sz="quarter" idx="11"/>
          </p:nvPr>
        </p:nvSpPr>
        <p:spPr/>
        <p:txBody>
          <a:bodyPr/>
          <a:lstStyle/>
          <a:p>
            <a:r>
              <a:rPr lang="fr-FR" smtClean="0"/>
              <a:t>Section Apicole du Haut Bugey  http//www.apicultur-haut-bugey.cm/</a:t>
            </a:r>
            <a:endParaRPr lang="fr-FR"/>
          </a:p>
        </p:txBody>
      </p:sp>
      <p:sp>
        <p:nvSpPr>
          <p:cNvPr id="7" name="Espace réservé du numéro de diapositive 6"/>
          <p:cNvSpPr>
            <a:spLocks noGrp="1"/>
          </p:cNvSpPr>
          <p:nvPr>
            <p:ph type="sldNum" sz="quarter" idx="12"/>
          </p:nvPr>
        </p:nvSpPr>
        <p:spPr/>
        <p:txBody>
          <a:bodyPr/>
          <a:lstStyle/>
          <a:p>
            <a:fld id="{3CFC5F5A-D301-46BF-AAAF-B121D02654CB}" type="slidenum">
              <a:rPr lang="fr-FR" smtClean="0"/>
              <a:t>‹N°›</a:t>
            </a:fld>
            <a:endParaRPr lang="fr-FR"/>
          </a:p>
        </p:txBody>
      </p:sp>
    </p:spTree>
    <p:extLst>
      <p:ext uri="{BB962C8B-B14F-4D97-AF65-F5344CB8AC3E}">
        <p14:creationId xmlns:p14="http://schemas.microsoft.com/office/powerpoint/2010/main" val="1993776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0C1133FA-ED1C-4E07-8E42-4F788ADF3D65}" type="datetime1">
              <a:rPr lang="fr-FR" smtClean="0"/>
              <a:t>09/09/2017</a:t>
            </a:fld>
            <a:endParaRPr lang="fr-FR"/>
          </a:p>
        </p:txBody>
      </p:sp>
      <p:sp>
        <p:nvSpPr>
          <p:cNvPr id="6" name="Espace réservé du pied de page 5"/>
          <p:cNvSpPr>
            <a:spLocks noGrp="1"/>
          </p:cNvSpPr>
          <p:nvPr>
            <p:ph type="ftr" sz="quarter" idx="11"/>
          </p:nvPr>
        </p:nvSpPr>
        <p:spPr/>
        <p:txBody>
          <a:bodyPr/>
          <a:lstStyle/>
          <a:p>
            <a:r>
              <a:rPr lang="fr-FR" smtClean="0"/>
              <a:t>Section Apicole du Haut Bugey  http//www.apicultur-haut-bugey.cm/</a:t>
            </a:r>
            <a:endParaRPr lang="fr-FR"/>
          </a:p>
        </p:txBody>
      </p:sp>
      <p:sp>
        <p:nvSpPr>
          <p:cNvPr id="7" name="Espace réservé du numéro de diapositive 6"/>
          <p:cNvSpPr>
            <a:spLocks noGrp="1"/>
          </p:cNvSpPr>
          <p:nvPr>
            <p:ph type="sldNum" sz="quarter" idx="12"/>
          </p:nvPr>
        </p:nvSpPr>
        <p:spPr/>
        <p:txBody>
          <a:bodyPr/>
          <a:lstStyle/>
          <a:p>
            <a:fld id="{3CFC5F5A-D301-46BF-AAAF-B121D02654CB}" type="slidenum">
              <a:rPr lang="fr-FR" smtClean="0"/>
              <a:t>‹N°›</a:t>
            </a:fld>
            <a:endParaRPr lang="fr-FR"/>
          </a:p>
        </p:txBody>
      </p:sp>
    </p:spTree>
    <p:extLst>
      <p:ext uri="{BB962C8B-B14F-4D97-AF65-F5344CB8AC3E}">
        <p14:creationId xmlns:p14="http://schemas.microsoft.com/office/powerpoint/2010/main" val="10819645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B923DA-AE00-4C56-98C8-787292BF500A}" type="datetime1">
              <a:rPr lang="fr-FR" smtClean="0"/>
              <a:t>09/09/2017</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smtClean="0"/>
              <a:t>Section Apicole du Haut Bugey  http//www.apicultur-haut-bugey.cm/</a:t>
            </a:r>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FC5F5A-D301-46BF-AAAF-B121D02654CB}" type="slidenum">
              <a:rPr lang="fr-FR" smtClean="0"/>
              <a:t>‹N°›</a:t>
            </a:fld>
            <a:endParaRPr lang="fr-FR"/>
          </a:p>
        </p:txBody>
      </p:sp>
    </p:spTree>
    <p:extLst>
      <p:ext uri="{BB962C8B-B14F-4D97-AF65-F5344CB8AC3E}">
        <p14:creationId xmlns:p14="http://schemas.microsoft.com/office/powerpoint/2010/main" val="1799041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685800" y="332657"/>
            <a:ext cx="7772400" cy="2016223"/>
          </a:xfrm>
        </p:spPr>
        <p:txBody>
          <a:bodyPr>
            <a:normAutofit fontScale="90000"/>
          </a:bodyPr>
          <a:lstStyle/>
          <a:p>
            <a:r>
              <a:rPr lang="fr-FR" dirty="0" smtClean="0">
                <a:latin typeface="Verdana" panose="020B0604030504040204" pitchFamily="34" charset="0"/>
                <a:ea typeface="Verdana" panose="020B0604030504040204" pitchFamily="34" charset="0"/>
                <a:cs typeface="Verdana" panose="020B0604030504040204" pitchFamily="34" charset="0"/>
              </a:rPr>
              <a:t>Lutte contre varroa par une méthode populationnelle  </a:t>
            </a:r>
            <a:endParaRPr lang="fr-FR" dirty="0"/>
          </a:p>
        </p:txBody>
      </p:sp>
      <p:sp>
        <p:nvSpPr>
          <p:cNvPr id="3" name="Sous-titre 2"/>
          <p:cNvSpPr>
            <a:spLocks noGrp="1"/>
          </p:cNvSpPr>
          <p:nvPr>
            <p:ph type="subTitle" idx="1"/>
          </p:nvPr>
        </p:nvSpPr>
        <p:spPr>
          <a:xfrm>
            <a:off x="1371600" y="1916832"/>
            <a:ext cx="6400800" cy="1296144"/>
          </a:xfrm>
        </p:spPr>
        <p:txBody>
          <a:bodyPr>
            <a:normAutofit/>
          </a:bodyPr>
          <a:lstStyle/>
          <a:p>
            <a:r>
              <a:rPr lang="fr-FR" sz="2800" b="1" dirty="0" smtClean="0">
                <a:solidFill>
                  <a:schemeClr val="tx1"/>
                </a:solidFill>
              </a:rPr>
              <a:t>Encagement de la reine dans une cage d’isolement </a:t>
            </a:r>
            <a:r>
              <a:rPr lang="fr-FR" sz="2800" b="1" dirty="0" err="1" smtClean="0">
                <a:solidFill>
                  <a:schemeClr val="tx1"/>
                </a:solidFill>
              </a:rPr>
              <a:t>Scalvini</a:t>
            </a:r>
            <a:r>
              <a:rPr lang="fr-FR" sz="2800" b="1" dirty="0" smtClean="0">
                <a:solidFill>
                  <a:schemeClr val="tx1"/>
                </a:solidFill>
              </a:rPr>
              <a:t>®</a:t>
            </a:r>
            <a:endParaRPr lang="fr-FR" sz="2800" b="1" dirty="0">
              <a:solidFill>
                <a:schemeClr val="tx1"/>
              </a:solidFill>
            </a:endParaRPr>
          </a:p>
        </p:txBody>
      </p:sp>
      <p:pic>
        <p:nvPicPr>
          <p:cNvPr id="1026" name="Picture 2" descr="C:\Users\yves\Desktop\cage scalvini\002_p.fw_.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720" y="3357137"/>
            <a:ext cx="5184576" cy="2448351"/>
          </a:xfrm>
          <a:prstGeom prst="rect">
            <a:avLst/>
          </a:prstGeom>
          <a:noFill/>
          <a:extLst>
            <a:ext uri="{909E8E84-426E-40DD-AFC4-6F175D3DCCD1}">
              <a14:hiddenFill xmlns:a14="http://schemas.microsoft.com/office/drawing/2010/main">
                <a:solidFill>
                  <a:srgbClr val="FFFFFF"/>
                </a:solidFill>
              </a14:hiddenFill>
            </a:ext>
          </a:extLst>
        </p:spPr>
      </p:pic>
      <p:sp>
        <p:nvSpPr>
          <p:cNvPr id="4" name="Espace réservé du pied de page 3"/>
          <p:cNvSpPr>
            <a:spLocks noGrp="1"/>
          </p:cNvSpPr>
          <p:nvPr>
            <p:ph type="ftr" sz="quarter" idx="11"/>
          </p:nvPr>
        </p:nvSpPr>
        <p:spPr>
          <a:xfrm>
            <a:off x="0" y="6309320"/>
            <a:ext cx="9144000" cy="365125"/>
          </a:xfrm>
        </p:spPr>
        <p:txBody>
          <a:bodyPr/>
          <a:lstStyle/>
          <a:p>
            <a:r>
              <a:rPr lang="fr-FR" dirty="0" smtClean="0"/>
              <a:t>Section Apicole du Haut Bugey                                                                                           http//www.apiculture-haut-bugey.com/</a:t>
            </a:r>
            <a:endParaRPr lang="fr-FR" dirty="0"/>
          </a:p>
        </p:txBody>
      </p:sp>
    </p:spTree>
    <p:extLst>
      <p:ext uri="{BB962C8B-B14F-4D97-AF65-F5344CB8AC3E}">
        <p14:creationId xmlns:p14="http://schemas.microsoft.com/office/powerpoint/2010/main" val="1270477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smtClean="0">
                <a:latin typeface="Verdana" panose="020B0604030504040204" pitchFamily="34" charset="0"/>
                <a:ea typeface="Verdana" panose="020B0604030504040204" pitchFamily="34" charset="0"/>
                <a:cs typeface="Verdana" panose="020B0604030504040204" pitchFamily="34" charset="0"/>
              </a:rPr>
              <a:t>Dans certaines cages les abeilles arrivent à </a:t>
            </a:r>
            <a:r>
              <a:rPr lang="fr-FR" sz="3200" dirty="0" err="1" smtClean="0">
                <a:latin typeface="Verdana" panose="020B0604030504040204" pitchFamily="34" charset="0"/>
                <a:ea typeface="Verdana" panose="020B0604030504040204" pitchFamily="34" charset="0"/>
                <a:cs typeface="Verdana" panose="020B0604030504040204" pitchFamily="34" charset="0"/>
              </a:rPr>
              <a:t>operculer</a:t>
            </a:r>
            <a:r>
              <a:rPr lang="fr-FR" sz="3200" dirty="0" smtClean="0">
                <a:latin typeface="Verdana" panose="020B0604030504040204" pitchFamily="34" charset="0"/>
                <a:ea typeface="Verdana" panose="020B0604030504040204" pitchFamily="34" charset="0"/>
                <a:cs typeface="Verdana" panose="020B0604030504040204" pitchFamily="34" charset="0"/>
              </a:rPr>
              <a:t> quelques cellules</a:t>
            </a:r>
            <a:endParaRPr lang="fr-FR" sz="3200" dirty="0">
              <a:latin typeface="Verdana" panose="020B0604030504040204" pitchFamily="34" charset="0"/>
              <a:ea typeface="Verdana" panose="020B0604030504040204" pitchFamily="34" charset="0"/>
              <a:cs typeface="Verdana" panose="020B0604030504040204" pitchFamily="34" charset="0"/>
            </a:endParaRPr>
          </a:p>
        </p:txBody>
      </p:sp>
      <p:pic>
        <p:nvPicPr>
          <p:cNvPr id="5" name="Espace réservé du conten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2"/>
          </a:xfrm>
        </p:spPr>
      </p:pic>
      <p:sp>
        <p:nvSpPr>
          <p:cNvPr id="4" name="Espace réservé du pied de page 3"/>
          <p:cNvSpPr>
            <a:spLocks noGrp="1"/>
          </p:cNvSpPr>
          <p:nvPr>
            <p:ph type="ftr" sz="quarter" idx="11"/>
          </p:nvPr>
        </p:nvSpPr>
        <p:spPr>
          <a:xfrm>
            <a:off x="0" y="6356350"/>
            <a:ext cx="9144000" cy="365125"/>
          </a:xfrm>
        </p:spPr>
        <p:txBody>
          <a:bodyPr/>
          <a:lstStyle/>
          <a:p>
            <a:r>
              <a:rPr lang="fr-FR" dirty="0"/>
              <a:t>Section Apicole du Haut Bugey                                                                                           http//www.apiculture-haut-bugey.com/</a:t>
            </a:r>
          </a:p>
          <a:p>
            <a:endParaRPr lang="fr-FR" dirty="0"/>
          </a:p>
        </p:txBody>
      </p:sp>
    </p:spTree>
    <p:extLst>
      <p:ext uri="{BB962C8B-B14F-4D97-AF65-F5344CB8AC3E}">
        <p14:creationId xmlns:p14="http://schemas.microsoft.com/office/powerpoint/2010/main" val="35891221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0"/>
            <a:ext cx="8229600" cy="1700808"/>
          </a:xfrm>
        </p:spPr>
        <p:txBody>
          <a:bodyPr>
            <a:normAutofit fontScale="90000"/>
          </a:bodyPr>
          <a:lstStyle/>
          <a:p>
            <a:r>
              <a:rPr lang="fr-FR" sz="3200" dirty="0" smtClean="0">
                <a:latin typeface="Verdana" panose="020B0604030504040204" pitchFamily="34" charset="0"/>
                <a:ea typeface="Verdana" panose="020B0604030504040204" pitchFamily="34" charset="0"/>
                <a:cs typeface="Verdana" panose="020B0604030504040204" pitchFamily="34" charset="0"/>
              </a:rPr>
              <a:t>Après </a:t>
            </a:r>
            <a:r>
              <a:rPr lang="fr-FR" sz="3200" dirty="0" err="1" smtClean="0">
                <a:latin typeface="Verdana" panose="020B0604030504040204" pitchFamily="34" charset="0"/>
                <a:ea typeface="Verdana" panose="020B0604030504040204" pitchFamily="34" charset="0"/>
                <a:cs typeface="Verdana" panose="020B0604030504040204" pitchFamily="34" charset="0"/>
              </a:rPr>
              <a:t>désoperculation</a:t>
            </a:r>
            <a:r>
              <a:rPr lang="fr-FR" sz="3200" dirty="0" smtClean="0">
                <a:latin typeface="Verdana" panose="020B0604030504040204" pitchFamily="34" charset="0"/>
                <a:ea typeface="Verdana" panose="020B0604030504040204" pitchFamily="34" charset="0"/>
                <a:cs typeface="Verdana" panose="020B0604030504040204" pitchFamily="34" charset="0"/>
              </a:rPr>
              <a:t>, on voit un varroa sur la larve, d’autres varroas sont visibles au fond de la cellule sous la larve</a:t>
            </a:r>
            <a:endParaRPr lang="fr-FR" sz="3200" dirty="0">
              <a:latin typeface="Verdana" panose="020B0604030504040204" pitchFamily="34" charset="0"/>
              <a:ea typeface="Verdana" panose="020B0604030504040204" pitchFamily="34" charset="0"/>
              <a:cs typeface="Verdana" panose="020B0604030504040204" pitchFamily="34" charset="0"/>
            </a:endParaRPr>
          </a:p>
        </p:txBody>
      </p:sp>
      <p:sp>
        <p:nvSpPr>
          <p:cNvPr id="4" name="Espace réservé du pied de page 3"/>
          <p:cNvSpPr>
            <a:spLocks noGrp="1"/>
          </p:cNvSpPr>
          <p:nvPr>
            <p:ph type="ftr" sz="quarter" idx="11"/>
          </p:nvPr>
        </p:nvSpPr>
        <p:spPr>
          <a:xfrm>
            <a:off x="0" y="6356350"/>
            <a:ext cx="9144000" cy="365125"/>
          </a:xfrm>
        </p:spPr>
        <p:txBody>
          <a:bodyPr/>
          <a:lstStyle/>
          <a:p>
            <a:r>
              <a:rPr lang="fr-FR" dirty="0"/>
              <a:t>Section Apicole du Haut Bugey                                                                                           http//www.apiculture-haut-bugey.com/</a:t>
            </a:r>
          </a:p>
          <a:p>
            <a:endParaRPr lang="fr-FR" dirty="0"/>
          </a:p>
        </p:txBody>
      </p:sp>
      <p:pic>
        <p:nvPicPr>
          <p:cNvPr id="6" name="Espace réservé du contenu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41790"/>
            <a:ext cx="6034617" cy="4442782"/>
          </a:xfrm>
        </p:spPr>
      </p:pic>
    </p:spTree>
    <p:extLst>
      <p:ext uri="{BB962C8B-B14F-4D97-AF65-F5344CB8AC3E}">
        <p14:creationId xmlns:p14="http://schemas.microsoft.com/office/powerpoint/2010/main" val="34874934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smtClean="0">
                <a:latin typeface="Verdana" panose="020B0604030504040204" pitchFamily="34" charset="0"/>
                <a:ea typeface="Verdana" panose="020B0604030504040204" pitchFamily="34" charset="0"/>
                <a:cs typeface="Verdana" panose="020B0604030504040204" pitchFamily="34" charset="0"/>
              </a:rPr>
              <a:t>Après enlèvement de la larve, 4 autres varroas apparaissent</a:t>
            </a:r>
            <a:endParaRPr lang="fr-FR" sz="3200" dirty="0">
              <a:latin typeface="Verdana" panose="020B0604030504040204" pitchFamily="34" charset="0"/>
              <a:ea typeface="Verdana" panose="020B0604030504040204" pitchFamily="34" charset="0"/>
              <a:cs typeface="Verdana" panose="020B0604030504040204" pitchFamily="34" charset="0"/>
            </a:endParaRPr>
          </a:p>
        </p:txBody>
      </p:sp>
      <p:sp>
        <p:nvSpPr>
          <p:cNvPr id="4" name="Espace réservé du pied de page 3"/>
          <p:cNvSpPr>
            <a:spLocks noGrp="1"/>
          </p:cNvSpPr>
          <p:nvPr>
            <p:ph type="ftr" sz="quarter" idx="11"/>
          </p:nvPr>
        </p:nvSpPr>
        <p:spPr>
          <a:xfrm>
            <a:off x="0" y="6356350"/>
            <a:ext cx="9144000" cy="365125"/>
          </a:xfrm>
        </p:spPr>
        <p:txBody>
          <a:bodyPr/>
          <a:lstStyle/>
          <a:p>
            <a:r>
              <a:rPr lang="fr-FR" dirty="0"/>
              <a:t>Section Apicole du Haut Bugey                                                                                           http//www.apiculture-haut-bugey.com/</a:t>
            </a:r>
          </a:p>
          <a:p>
            <a:endParaRPr lang="fr-FR" dirty="0"/>
          </a:p>
        </p:txBody>
      </p:sp>
      <p:pic>
        <p:nvPicPr>
          <p:cNvPr id="6" name="Espace réservé du contenu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500927" y="1600200"/>
            <a:ext cx="4142144" cy="4525963"/>
          </a:xfrm>
        </p:spPr>
      </p:pic>
    </p:spTree>
    <p:extLst>
      <p:ext uri="{BB962C8B-B14F-4D97-AF65-F5344CB8AC3E}">
        <p14:creationId xmlns:p14="http://schemas.microsoft.com/office/powerpoint/2010/main" val="642287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smtClean="0">
                <a:latin typeface="Verdana" panose="020B0604030504040204" pitchFamily="34" charset="0"/>
                <a:ea typeface="Verdana" panose="020B0604030504040204" pitchFamily="34" charset="0"/>
                <a:cs typeface="Verdana" panose="020B0604030504040204" pitchFamily="34" charset="0"/>
              </a:rPr>
              <a:t>D’autres exemples</a:t>
            </a:r>
            <a:endParaRPr lang="fr-FR" sz="3200" dirty="0">
              <a:latin typeface="Verdana" panose="020B0604030504040204" pitchFamily="34" charset="0"/>
              <a:ea typeface="Verdana" panose="020B0604030504040204" pitchFamily="34" charset="0"/>
              <a:cs typeface="Verdana" panose="020B0604030504040204" pitchFamily="34" charset="0"/>
            </a:endParaRPr>
          </a:p>
        </p:txBody>
      </p:sp>
      <p:sp>
        <p:nvSpPr>
          <p:cNvPr id="4" name="Espace réservé du pied de page 3"/>
          <p:cNvSpPr>
            <a:spLocks noGrp="1"/>
          </p:cNvSpPr>
          <p:nvPr>
            <p:ph type="ftr" sz="quarter" idx="11"/>
          </p:nvPr>
        </p:nvSpPr>
        <p:spPr>
          <a:xfrm>
            <a:off x="0" y="6356350"/>
            <a:ext cx="9144000" cy="365125"/>
          </a:xfrm>
        </p:spPr>
        <p:txBody>
          <a:bodyPr/>
          <a:lstStyle/>
          <a:p>
            <a:r>
              <a:rPr lang="fr-FR" dirty="0"/>
              <a:t>Section Apicole du Haut Bugey                                                                                           http//www.apiculture-haut-bugey.com/</a:t>
            </a:r>
          </a:p>
          <a:p>
            <a:endParaRPr lang="fr-FR" dirty="0"/>
          </a:p>
        </p:txBody>
      </p:sp>
      <p:pic>
        <p:nvPicPr>
          <p:cNvPr id="6" name="Espace réservé du contenu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63688" y="1385673"/>
            <a:ext cx="5832647" cy="4778049"/>
          </a:xfrm>
        </p:spPr>
      </p:pic>
    </p:spTree>
    <p:extLst>
      <p:ext uri="{BB962C8B-B14F-4D97-AF65-F5344CB8AC3E}">
        <p14:creationId xmlns:p14="http://schemas.microsoft.com/office/powerpoint/2010/main" val="332113016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smtClean="0">
                <a:latin typeface="Verdana" panose="020B0604030504040204" pitchFamily="34" charset="0"/>
                <a:ea typeface="Verdana" panose="020B0604030504040204" pitchFamily="34" charset="0"/>
                <a:cs typeface="Verdana" panose="020B0604030504040204" pitchFamily="34" charset="0"/>
              </a:rPr>
              <a:t>D’autres exemples</a:t>
            </a:r>
            <a:endParaRPr lang="fr-FR" sz="3200" dirty="0">
              <a:latin typeface="Verdana" panose="020B0604030504040204" pitchFamily="34" charset="0"/>
              <a:ea typeface="Verdana" panose="020B0604030504040204" pitchFamily="34" charset="0"/>
              <a:cs typeface="Verdana" panose="020B0604030504040204" pitchFamily="34" charset="0"/>
            </a:endParaRPr>
          </a:p>
        </p:txBody>
      </p:sp>
      <p:sp>
        <p:nvSpPr>
          <p:cNvPr id="4" name="Espace réservé du pied de page 3"/>
          <p:cNvSpPr>
            <a:spLocks noGrp="1"/>
          </p:cNvSpPr>
          <p:nvPr>
            <p:ph type="ftr" sz="quarter" idx="11"/>
          </p:nvPr>
        </p:nvSpPr>
        <p:spPr>
          <a:xfrm>
            <a:off x="0" y="6356350"/>
            <a:ext cx="9144000" cy="365125"/>
          </a:xfrm>
        </p:spPr>
        <p:txBody>
          <a:bodyPr/>
          <a:lstStyle/>
          <a:p>
            <a:r>
              <a:rPr lang="fr-FR" dirty="0"/>
              <a:t>Section Apicole du Haut Bugey                                                                                           http//www.apiculture-haut-bugey.com/</a:t>
            </a:r>
          </a:p>
          <a:p>
            <a:endParaRPr lang="fr-FR" dirty="0"/>
          </a:p>
        </p:txBody>
      </p:sp>
      <p:pic>
        <p:nvPicPr>
          <p:cNvPr id="6" name="Espace réservé du contenu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31640" y="1484783"/>
            <a:ext cx="6975224" cy="4403999"/>
          </a:xfrm>
        </p:spPr>
      </p:pic>
    </p:spTree>
    <p:extLst>
      <p:ext uri="{BB962C8B-B14F-4D97-AF65-F5344CB8AC3E}">
        <p14:creationId xmlns:p14="http://schemas.microsoft.com/office/powerpoint/2010/main" val="143391074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smtClean="0">
                <a:latin typeface="Verdana" panose="020B0604030504040204" pitchFamily="34" charset="0"/>
                <a:ea typeface="Verdana" panose="020B0604030504040204" pitchFamily="34" charset="0"/>
                <a:cs typeface="Verdana" panose="020B0604030504040204" pitchFamily="34" charset="0"/>
              </a:rPr>
              <a:t>Une larve avec 2 varroas</a:t>
            </a:r>
            <a:endParaRPr lang="fr-FR" sz="3200" dirty="0">
              <a:latin typeface="Verdana" panose="020B0604030504040204" pitchFamily="34" charset="0"/>
              <a:ea typeface="Verdana" panose="020B0604030504040204" pitchFamily="34" charset="0"/>
              <a:cs typeface="Verdana" panose="020B0604030504040204" pitchFamily="34" charset="0"/>
            </a:endParaRPr>
          </a:p>
        </p:txBody>
      </p:sp>
      <p:sp>
        <p:nvSpPr>
          <p:cNvPr id="4" name="Espace réservé du pied de page 3"/>
          <p:cNvSpPr>
            <a:spLocks noGrp="1"/>
          </p:cNvSpPr>
          <p:nvPr>
            <p:ph type="ftr" sz="quarter" idx="11"/>
          </p:nvPr>
        </p:nvSpPr>
        <p:spPr>
          <a:xfrm>
            <a:off x="0" y="6356350"/>
            <a:ext cx="9144000" cy="365125"/>
          </a:xfrm>
        </p:spPr>
        <p:txBody>
          <a:bodyPr/>
          <a:lstStyle/>
          <a:p>
            <a:r>
              <a:rPr lang="fr-FR" dirty="0"/>
              <a:t>Section Apicole du Haut Bugey                                                                                           http//www.apiculture-haut-bugey.com/</a:t>
            </a:r>
          </a:p>
          <a:p>
            <a:endParaRPr lang="fr-FR" dirty="0"/>
          </a:p>
        </p:txBody>
      </p:sp>
      <p:pic>
        <p:nvPicPr>
          <p:cNvPr id="6" name="Espace réservé du contenu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31607" y="1484783"/>
            <a:ext cx="3375290" cy="4403999"/>
          </a:xfrm>
        </p:spPr>
      </p:pic>
    </p:spTree>
    <p:extLst>
      <p:ext uri="{BB962C8B-B14F-4D97-AF65-F5344CB8AC3E}">
        <p14:creationId xmlns:p14="http://schemas.microsoft.com/office/powerpoint/2010/main" val="21406849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3946450"/>
          </a:xfrm>
        </p:spPr>
        <p:txBody>
          <a:bodyPr>
            <a:normAutofit/>
          </a:bodyPr>
          <a:lstStyle/>
          <a:p>
            <a:r>
              <a:rPr lang="fr-FR" sz="2800" dirty="0"/>
              <a:t>Toutes ces photos nous montrent qu’il ne faut pas laisser la cage dans la ruche après la libération de la reine, les nombreux varroas présents dans les quelques cellules operculées, protégés par l’opercule ne seront pas impactés par l’acide oxalique et </a:t>
            </a:r>
            <a:r>
              <a:rPr lang="fr-FR" sz="2800" dirty="0" err="1"/>
              <a:t>reparasiteront</a:t>
            </a:r>
            <a:r>
              <a:rPr lang="fr-FR" sz="2800" dirty="0"/>
              <a:t> la colonie par la suite.  </a:t>
            </a:r>
            <a:br>
              <a:rPr lang="fr-FR" sz="2800" dirty="0"/>
            </a:br>
            <a:endParaRPr lang="fr-FR" sz="3200" dirty="0">
              <a:latin typeface="Verdana" panose="020B0604030504040204" pitchFamily="34" charset="0"/>
              <a:ea typeface="Verdana" panose="020B0604030504040204" pitchFamily="34" charset="0"/>
              <a:cs typeface="Verdana" panose="020B0604030504040204" pitchFamily="34" charset="0"/>
            </a:endParaRPr>
          </a:p>
        </p:txBody>
      </p:sp>
      <p:sp>
        <p:nvSpPr>
          <p:cNvPr id="4" name="Espace réservé du pied de page 3"/>
          <p:cNvSpPr>
            <a:spLocks noGrp="1"/>
          </p:cNvSpPr>
          <p:nvPr>
            <p:ph type="ftr" sz="quarter" idx="11"/>
          </p:nvPr>
        </p:nvSpPr>
        <p:spPr>
          <a:xfrm>
            <a:off x="0" y="6356350"/>
            <a:ext cx="9144000" cy="365125"/>
          </a:xfrm>
        </p:spPr>
        <p:txBody>
          <a:bodyPr/>
          <a:lstStyle/>
          <a:p>
            <a:r>
              <a:rPr lang="fr-FR" dirty="0"/>
              <a:t>Section Apicole du Haut Bugey                                                                                           http//www.apiculture-haut-bugey.com/</a:t>
            </a:r>
          </a:p>
          <a:p>
            <a:endParaRPr lang="fr-FR" dirty="0"/>
          </a:p>
        </p:txBody>
      </p:sp>
      <p:pic>
        <p:nvPicPr>
          <p:cNvPr id="6" name="Picture 2" descr="C:\Users\yves\Desktop\cage scalvini\IMG_5089.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3861048"/>
            <a:ext cx="6408712" cy="2376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12134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3200" dirty="0" smtClean="0">
                <a:latin typeface="Verdana" panose="020B0604030504040204" pitchFamily="34" charset="0"/>
                <a:ea typeface="Verdana" panose="020B0604030504040204" pitchFamily="34" charset="0"/>
                <a:cs typeface="Verdana" panose="020B0604030504040204" pitchFamily="34" charset="0"/>
              </a:rPr>
              <a:t>Avec certaines jeunes reines très prolifiques on peut trouver de nombreux œufs dans chaque cellule.</a:t>
            </a:r>
            <a:endParaRPr lang="fr-FR" sz="3200" dirty="0">
              <a:latin typeface="Verdana" panose="020B0604030504040204" pitchFamily="34" charset="0"/>
              <a:ea typeface="Verdana" panose="020B0604030504040204" pitchFamily="34" charset="0"/>
              <a:cs typeface="Verdana" panose="020B0604030504040204" pitchFamily="34" charset="0"/>
            </a:endParaRPr>
          </a:p>
        </p:txBody>
      </p:sp>
      <p:sp>
        <p:nvSpPr>
          <p:cNvPr id="4" name="Espace réservé du pied de page 3"/>
          <p:cNvSpPr>
            <a:spLocks noGrp="1"/>
          </p:cNvSpPr>
          <p:nvPr>
            <p:ph type="ftr" sz="quarter" idx="11"/>
          </p:nvPr>
        </p:nvSpPr>
        <p:spPr>
          <a:xfrm>
            <a:off x="0" y="6356350"/>
            <a:ext cx="9144000" cy="365125"/>
          </a:xfrm>
        </p:spPr>
        <p:txBody>
          <a:bodyPr/>
          <a:lstStyle/>
          <a:p>
            <a:r>
              <a:rPr lang="fr-FR" dirty="0"/>
              <a:t>Section Apicole du Haut Bugey                                                                                           http//www.apiculture-haut-bugey.com/</a:t>
            </a:r>
          </a:p>
          <a:p>
            <a:endParaRPr lang="fr-FR" dirty="0"/>
          </a:p>
        </p:txBody>
      </p:sp>
      <p:pic>
        <p:nvPicPr>
          <p:cNvPr id="6" name="Espace réservé du contenu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15616" y="1628800"/>
            <a:ext cx="6912768" cy="4608512"/>
          </a:xfrm>
        </p:spPr>
      </p:pic>
    </p:spTree>
    <p:extLst>
      <p:ext uri="{BB962C8B-B14F-4D97-AF65-F5344CB8AC3E}">
        <p14:creationId xmlns:p14="http://schemas.microsoft.com/office/powerpoint/2010/main" val="26706393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smtClean="0">
                <a:latin typeface="Verdana" panose="020B0604030504040204" pitchFamily="34" charset="0"/>
                <a:ea typeface="Verdana" panose="020B0604030504040204" pitchFamily="34" charset="0"/>
                <a:cs typeface="Verdana" panose="020B0604030504040204" pitchFamily="34" charset="0"/>
              </a:rPr>
              <a:t>Parfois même une larve et des œufs</a:t>
            </a:r>
            <a:endParaRPr lang="fr-FR" sz="3200" dirty="0">
              <a:latin typeface="Verdana" panose="020B0604030504040204" pitchFamily="34" charset="0"/>
              <a:ea typeface="Verdana" panose="020B0604030504040204" pitchFamily="34" charset="0"/>
              <a:cs typeface="Verdana" panose="020B0604030504040204" pitchFamily="34" charset="0"/>
            </a:endParaRPr>
          </a:p>
        </p:txBody>
      </p:sp>
      <p:sp>
        <p:nvSpPr>
          <p:cNvPr id="4" name="Espace réservé du pied de page 3"/>
          <p:cNvSpPr>
            <a:spLocks noGrp="1"/>
          </p:cNvSpPr>
          <p:nvPr>
            <p:ph type="ftr" sz="quarter" idx="11"/>
          </p:nvPr>
        </p:nvSpPr>
        <p:spPr>
          <a:xfrm>
            <a:off x="0" y="6356350"/>
            <a:ext cx="9144000" cy="365125"/>
          </a:xfrm>
        </p:spPr>
        <p:txBody>
          <a:bodyPr/>
          <a:lstStyle/>
          <a:p>
            <a:r>
              <a:rPr lang="fr-FR" dirty="0"/>
              <a:t>Section Apicole du Haut Bugey                                                                                           http//www.apiculture-haut-bugey.com/</a:t>
            </a:r>
          </a:p>
          <a:p>
            <a:endParaRPr lang="fr-FR" dirty="0"/>
          </a:p>
        </p:txBody>
      </p:sp>
      <p:pic>
        <p:nvPicPr>
          <p:cNvPr id="6" name="Espace réservé du contenu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32198" y="1628800"/>
            <a:ext cx="5079604" cy="4608512"/>
          </a:xfrm>
        </p:spPr>
      </p:pic>
    </p:spTree>
    <p:extLst>
      <p:ext uri="{BB962C8B-B14F-4D97-AF65-F5344CB8AC3E}">
        <p14:creationId xmlns:p14="http://schemas.microsoft.com/office/powerpoint/2010/main" val="27746601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smtClean="0">
                <a:latin typeface="Verdana" panose="020B0604030504040204" pitchFamily="34" charset="0"/>
                <a:ea typeface="Verdana" panose="020B0604030504040204" pitchFamily="34" charset="0"/>
                <a:cs typeface="Verdana" panose="020B0604030504040204" pitchFamily="34" charset="0"/>
              </a:rPr>
              <a:t>Ou même plusieurs larves</a:t>
            </a:r>
            <a:endParaRPr lang="fr-FR" sz="3200" dirty="0">
              <a:latin typeface="Verdana" panose="020B0604030504040204" pitchFamily="34" charset="0"/>
              <a:ea typeface="Verdana" panose="020B0604030504040204" pitchFamily="34" charset="0"/>
              <a:cs typeface="Verdana" panose="020B0604030504040204" pitchFamily="34" charset="0"/>
            </a:endParaRPr>
          </a:p>
        </p:txBody>
      </p:sp>
      <p:sp>
        <p:nvSpPr>
          <p:cNvPr id="4" name="Espace réservé du pied de page 3"/>
          <p:cNvSpPr>
            <a:spLocks noGrp="1"/>
          </p:cNvSpPr>
          <p:nvPr>
            <p:ph type="ftr" sz="quarter" idx="11"/>
          </p:nvPr>
        </p:nvSpPr>
        <p:spPr>
          <a:xfrm>
            <a:off x="0" y="6356350"/>
            <a:ext cx="9144000" cy="365125"/>
          </a:xfrm>
        </p:spPr>
        <p:txBody>
          <a:bodyPr/>
          <a:lstStyle/>
          <a:p>
            <a:r>
              <a:rPr lang="fr-FR" dirty="0"/>
              <a:t>Section Apicole du Haut Bugey                                                                                           http//www.apiculture-haut-bugey.com/</a:t>
            </a:r>
          </a:p>
          <a:p>
            <a:endParaRPr lang="fr-FR" dirty="0"/>
          </a:p>
        </p:txBody>
      </p:sp>
      <p:pic>
        <p:nvPicPr>
          <p:cNvPr id="6" name="Espace réservé du contenu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32198" y="1977874"/>
            <a:ext cx="5079604" cy="3910365"/>
          </a:xfrm>
        </p:spPr>
      </p:pic>
    </p:spTree>
    <p:extLst>
      <p:ext uri="{BB962C8B-B14F-4D97-AF65-F5344CB8AC3E}">
        <p14:creationId xmlns:p14="http://schemas.microsoft.com/office/powerpoint/2010/main" val="401416648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2800" dirty="0" smtClean="0">
                <a:latin typeface="Verdana" panose="020B0604030504040204" pitchFamily="34" charset="0"/>
                <a:ea typeface="Verdana" panose="020B0604030504040204" pitchFamily="34" charset="0"/>
                <a:cs typeface="Verdana" panose="020B0604030504040204" pitchFamily="34" charset="0"/>
              </a:rPr>
              <a:t>Fonctionnement  de la cage </a:t>
            </a:r>
            <a:r>
              <a:rPr lang="fr-FR" sz="2800" dirty="0" err="1">
                <a:latin typeface="Verdana" panose="020B0604030504040204" pitchFamily="34" charset="0"/>
                <a:ea typeface="Verdana" panose="020B0604030504040204" pitchFamily="34" charset="0"/>
                <a:cs typeface="Verdana" panose="020B0604030504040204" pitchFamily="34" charset="0"/>
              </a:rPr>
              <a:t>Scalvini</a:t>
            </a:r>
            <a:r>
              <a:rPr lang="fr-FR" sz="2800" dirty="0">
                <a:latin typeface="Verdana" panose="020B0604030504040204" pitchFamily="34" charset="0"/>
                <a:ea typeface="Verdana" panose="020B0604030504040204" pitchFamily="34" charset="0"/>
                <a:cs typeface="Verdana" panose="020B0604030504040204" pitchFamily="34" charset="0"/>
              </a:rPr>
              <a:t>® </a:t>
            </a:r>
            <a:r>
              <a:rPr lang="fr-FR" sz="2800" dirty="0" smtClean="0">
                <a:latin typeface="Verdana" panose="020B0604030504040204" pitchFamily="34" charset="0"/>
                <a:ea typeface="Verdana" panose="020B0604030504040204" pitchFamily="34" charset="0"/>
                <a:cs typeface="Verdana" panose="020B0604030504040204" pitchFamily="34" charset="0"/>
              </a:rPr>
              <a:t/>
            </a:r>
            <a:br>
              <a:rPr lang="fr-FR" sz="2800" dirty="0" smtClean="0">
                <a:latin typeface="Verdana" panose="020B0604030504040204" pitchFamily="34" charset="0"/>
                <a:ea typeface="Verdana" panose="020B0604030504040204" pitchFamily="34" charset="0"/>
                <a:cs typeface="Verdana" panose="020B0604030504040204" pitchFamily="34" charset="0"/>
              </a:rPr>
            </a:br>
            <a:endParaRPr lang="fr-FR" sz="2800" dirty="0">
              <a:latin typeface="Verdana" panose="020B0604030504040204" pitchFamily="34" charset="0"/>
              <a:ea typeface="Verdana" panose="020B0604030504040204" pitchFamily="34" charset="0"/>
              <a:cs typeface="Verdana" panose="020B0604030504040204" pitchFamily="34" charset="0"/>
            </a:endParaRPr>
          </a:p>
        </p:txBody>
      </p:sp>
      <p:sp>
        <p:nvSpPr>
          <p:cNvPr id="3" name="Espace réservé du contenu 2"/>
          <p:cNvSpPr>
            <a:spLocks noGrp="1"/>
          </p:cNvSpPr>
          <p:nvPr>
            <p:ph idx="1"/>
          </p:nvPr>
        </p:nvSpPr>
        <p:spPr>
          <a:xfrm>
            <a:off x="457200" y="1268760"/>
            <a:ext cx="8229600" cy="4857403"/>
          </a:xfrm>
        </p:spPr>
        <p:txBody>
          <a:bodyPr>
            <a:normAutofit/>
          </a:bodyPr>
          <a:lstStyle/>
          <a:p>
            <a:r>
              <a:rPr lang="fr-FR" sz="2000" dirty="0" smtClean="0">
                <a:latin typeface="Verdana" panose="020B0604030504040204" pitchFamily="34" charset="0"/>
                <a:ea typeface="Verdana" panose="020B0604030504040204" pitchFamily="34" charset="0"/>
                <a:cs typeface="Verdana" panose="020B0604030504040204" pitchFamily="34" charset="0"/>
              </a:rPr>
              <a:t>La reine est isolée pendant 24 jours dans la cage. Au bout de 24 jours il n’y a plus de couvain dans la ruche, donc tous les varroas sont sur les abeilles adultes, </a:t>
            </a:r>
            <a:r>
              <a:rPr lang="fr-FR" sz="2000" i="1" dirty="0" smtClean="0">
                <a:latin typeface="Verdana" panose="020B0604030504040204" pitchFamily="34" charset="0"/>
                <a:ea typeface="Verdana" panose="020B0604030504040204" pitchFamily="34" charset="0"/>
                <a:cs typeface="Verdana" panose="020B0604030504040204" pitchFamily="34" charset="0"/>
              </a:rPr>
              <a:t>(Varroas phorétiques). </a:t>
            </a:r>
            <a:r>
              <a:rPr lang="fr-FR" sz="2000" dirty="0" smtClean="0">
                <a:latin typeface="Verdana" panose="020B0604030504040204" pitchFamily="34" charset="0"/>
                <a:ea typeface="Verdana" panose="020B0604030504040204" pitchFamily="34" charset="0"/>
                <a:cs typeface="Verdana" panose="020B0604030504040204" pitchFamily="34" charset="0"/>
              </a:rPr>
              <a:t>La reine est libérée et la colonie est traitée par dégouttement à l’acide oxalique. La majorité des varroas va être tuée. Un deuxième traitement à l’A.O. quatre jours après va tuer les derniers varroas avant qu’il y ait à nouveau du couvain fermé où ils seront à l’abri pour  recommencer leur cycle de reproduction.</a:t>
            </a:r>
          </a:p>
          <a:p>
            <a:r>
              <a:rPr lang="fr-FR" sz="2000" dirty="0" smtClean="0">
                <a:latin typeface="Verdana" panose="020B0604030504040204" pitchFamily="34" charset="0"/>
                <a:ea typeface="Verdana" panose="020B0604030504040204" pitchFamily="34" charset="0"/>
                <a:cs typeface="Verdana" panose="020B0604030504040204" pitchFamily="34" charset="0"/>
              </a:rPr>
              <a:t>L’avantage de cette méthode c’est que la reine confinée dans la cage continue de pondre, mais que la faible hauteur de la cage ne permet pas aux abeilles d’étirer les cellules, donc la ponte ne peut pas aboutir. Dés sa libération, la reine va se remettre à pondre immédiatement sur les cadres.  </a:t>
            </a:r>
            <a:endParaRPr lang="fr-FR" sz="2000" dirty="0">
              <a:latin typeface="Verdana" panose="020B0604030504040204" pitchFamily="34" charset="0"/>
              <a:ea typeface="Verdana" panose="020B0604030504040204" pitchFamily="34" charset="0"/>
              <a:cs typeface="Verdana" panose="020B0604030504040204" pitchFamily="34" charset="0"/>
            </a:endParaRPr>
          </a:p>
        </p:txBody>
      </p:sp>
      <p:sp>
        <p:nvSpPr>
          <p:cNvPr id="4" name="Espace réservé du pied de page 3"/>
          <p:cNvSpPr>
            <a:spLocks noGrp="1"/>
          </p:cNvSpPr>
          <p:nvPr>
            <p:ph type="ftr" sz="quarter" idx="11"/>
          </p:nvPr>
        </p:nvSpPr>
        <p:spPr>
          <a:xfrm>
            <a:off x="0" y="6356350"/>
            <a:ext cx="9144000" cy="365125"/>
          </a:xfrm>
        </p:spPr>
        <p:txBody>
          <a:bodyPr/>
          <a:lstStyle/>
          <a:p>
            <a:r>
              <a:rPr lang="fr-FR" dirty="0"/>
              <a:t>Section Apicole du Haut Bugey                                                                                           http//www.apiculture-haut-bugey.com/</a:t>
            </a:r>
          </a:p>
          <a:p>
            <a:endParaRPr lang="fr-FR" dirty="0"/>
          </a:p>
        </p:txBody>
      </p:sp>
    </p:spTree>
    <p:extLst>
      <p:ext uri="{BB962C8B-B14F-4D97-AF65-F5344CB8AC3E}">
        <p14:creationId xmlns:p14="http://schemas.microsoft.com/office/powerpoint/2010/main" val="134868811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sz="3200" dirty="0" smtClean="0">
                <a:latin typeface="Verdana" panose="020B0604030504040204" pitchFamily="34" charset="0"/>
                <a:ea typeface="Verdana" panose="020B0604030504040204" pitchFamily="34" charset="0"/>
                <a:cs typeface="Verdana" panose="020B0604030504040204" pitchFamily="34" charset="0"/>
              </a:rPr>
              <a:t>Parfois une surprise, des œufs à l’intérieur de la cage et d’autres à l’extérieur</a:t>
            </a:r>
            <a:endParaRPr lang="fr-FR" sz="3200" dirty="0">
              <a:latin typeface="Verdana" panose="020B0604030504040204" pitchFamily="34" charset="0"/>
              <a:ea typeface="Verdana" panose="020B0604030504040204" pitchFamily="34" charset="0"/>
              <a:cs typeface="Verdana" panose="020B0604030504040204" pitchFamily="34" charset="0"/>
            </a:endParaRPr>
          </a:p>
        </p:txBody>
      </p:sp>
      <p:sp>
        <p:nvSpPr>
          <p:cNvPr id="4" name="Espace réservé du pied de page 3"/>
          <p:cNvSpPr>
            <a:spLocks noGrp="1"/>
          </p:cNvSpPr>
          <p:nvPr>
            <p:ph type="ftr" sz="quarter" idx="11"/>
          </p:nvPr>
        </p:nvSpPr>
        <p:spPr>
          <a:xfrm>
            <a:off x="0" y="6309320"/>
            <a:ext cx="9144000" cy="365125"/>
          </a:xfrm>
        </p:spPr>
        <p:txBody>
          <a:bodyPr/>
          <a:lstStyle/>
          <a:p>
            <a:r>
              <a:rPr lang="fr-FR" dirty="0"/>
              <a:t>Section Apicole du Haut Bugey                                                                                           http//www.apiculture-haut-bugey.com/</a:t>
            </a:r>
          </a:p>
          <a:p>
            <a:endParaRPr lang="fr-FR" dirty="0"/>
          </a:p>
        </p:txBody>
      </p:sp>
      <p:pic>
        <p:nvPicPr>
          <p:cNvPr id="6" name="Espace réservé du contenu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79645" y="1448781"/>
            <a:ext cx="6288698" cy="4716523"/>
          </a:xfrm>
        </p:spPr>
      </p:pic>
    </p:spTree>
    <p:extLst>
      <p:ext uri="{BB962C8B-B14F-4D97-AF65-F5344CB8AC3E}">
        <p14:creationId xmlns:p14="http://schemas.microsoft.com/office/powerpoint/2010/main" val="32865498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0"/>
            <a:ext cx="8229600" cy="792161"/>
          </a:xfrm>
        </p:spPr>
        <p:txBody>
          <a:bodyPr>
            <a:normAutofit/>
          </a:bodyPr>
          <a:lstStyle/>
          <a:p>
            <a:r>
              <a:rPr lang="fr-FR" sz="2400" dirty="0">
                <a:latin typeface="Verdana" panose="020B0604030504040204" pitchFamily="34" charset="0"/>
                <a:ea typeface="Verdana" panose="020B0604030504040204" pitchFamily="34" charset="0"/>
                <a:cs typeface="Verdana" panose="020B0604030504040204" pitchFamily="34" charset="0"/>
              </a:rPr>
              <a:t>Voilà l’explication, 2 reines en ponte dans la </a:t>
            </a:r>
            <a:r>
              <a:rPr lang="fr-FR" sz="2400" dirty="0" smtClean="0">
                <a:latin typeface="Verdana" panose="020B0604030504040204" pitchFamily="34" charset="0"/>
                <a:ea typeface="Verdana" panose="020B0604030504040204" pitchFamily="34" charset="0"/>
                <a:cs typeface="Verdana" panose="020B0604030504040204" pitchFamily="34" charset="0"/>
              </a:rPr>
              <a:t>ruche</a:t>
            </a:r>
            <a:endParaRPr lang="fr-FR" sz="2400" dirty="0">
              <a:latin typeface="Verdana" panose="020B0604030504040204" pitchFamily="34" charset="0"/>
              <a:ea typeface="Verdana" panose="020B0604030504040204" pitchFamily="34" charset="0"/>
              <a:cs typeface="Verdana" panose="020B0604030504040204" pitchFamily="34" charset="0"/>
            </a:endParaRPr>
          </a:p>
        </p:txBody>
      </p:sp>
      <p:sp>
        <p:nvSpPr>
          <p:cNvPr id="4" name="Espace réservé du pied de page 3"/>
          <p:cNvSpPr>
            <a:spLocks noGrp="1"/>
          </p:cNvSpPr>
          <p:nvPr>
            <p:ph type="ftr" sz="quarter" idx="11"/>
          </p:nvPr>
        </p:nvSpPr>
        <p:spPr>
          <a:xfrm>
            <a:off x="0" y="6381328"/>
            <a:ext cx="9144000" cy="476672"/>
          </a:xfrm>
        </p:spPr>
        <p:txBody>
          <a:bodyPr/>
          <a:lstStyle/>
          <a:p>
            <a:r>
              <a:rPr lang="fr-FR" sz="1000" dirty="0"/>
              <a:t>Section</a:t>
            </a:r>
            <a:r>
              <a:rPr lang="fr-FR" dirty="0"/>
              <a:t> Apicole du Haut </a:t>
            </a:r>
            <a:r>
              <a:rPr lang="fr-FR" sz="1000" dirty="0"/>
              <a:t>Bugey       </a:t>
            </a:r>
            <a:r>
              <a:rPr lang="fr-FR" sz="1000" dirty="0" smtClean="0"/>
              <a:t>                                                                                                                                                                           http</a:t>
            </a:r>
            <a:r>
              <a:rPr lang="fr-FR" sz="1000" dirty="0"/>
              <a:t>//www.apiculture-haut-bugey.com/</a:t>
            </a:r>
          </a:p>
          <a:p>
            <a:endParaRPr lang="fr-FR" dirty="0"/>
          </a:p>
        </p:txBody>
      </p:sp>
      <p:pic>
        <p:nvPicPr>
          <p:cNvPr id="7" name="Espace réservé du contenu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44014" y="675501"/>
            <a:ext cx="5520273" cy="5633819"/>
          </a:xfrm>
        </p:spPr>
      </p:pic>
    </p:spTree>
    <p:extLst>
      <p:ext uri="{BB962C8B-B14F-4D97-AF65-F5344CB8AC3E}">
        <p14:creationId xmlns:p14="http://schemas.microsoft.com/office/powerpoint/2010/main" val="238702560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539552" y="188640"/>
            <a:ext cx="8229600" cy="3096344"/>
          </a:xfrm>
        </p:spPr>
        <p:txBody>
          <a:bodyPr>
            <a:noAutofit/>
          </a:bodyPr>
          <a:lstStyle/>
          <a:p>
            <a:r>
              <a:rPr lang="fr-FR" sz="2800" dirty="0">
                <a:latin typeface="Verdana" panose="020B0604030504040204" pitchFamily="34" charset="0"/>
                <a:ea typeface="Verdana" panose="020B0604030504040204" pitchFamily="34" charset="0"/>
                <a:cs typeface="Verdana" panose="020B0604030504040204" pitchFamily="34" charset="0"/>
              </a:rPr>
              <a:t>Nous avons rencontré plusieurs fois ce problème des 2 reines dans la ruche, probablement la vieille reine marquée en fin de vie et sa fille qui ne la considère pas comme une concurrente qui la laisse continuer à pondre ses derniers œufs.</a:t>
            </a:r>
            <a:br>
              <a:rPr lang="fr-FR" sz="2800" dirty="0">
                <a:latin typeface="Verdana" panose="020B0604030504040204" pitchFamily="34" charset="0"/>
                <a:ea typeface="Verdana" panose="020B0604030504040204" pitchFamily="34" charset="0"/>
                <a:cs typeface="Verdana" panose="020B0604030504040204" pitchFamily="34" charset="0"/>
              </a:rPr>
            </a:br>
            <a:endParaRPr lang="fr-FR" sz="2800" dirty="0"/>
          </a:p>
        </p:txBody>
      </p:sp>
      <p:sp>
        <p:nvSpPr>
          <p:cNvPr id="3" name="Espace réservé du contenu 2"/>
          <p:cNvSpPr>
            <a:spLocks noGrp="1"/>
          </p:cNvSpPr>
          <p:nvPr>
            <p:ph idx="1"/>
          </p:nvPr>
        </p:nvSpPr>
        <p:spPr>
          <a:xfrm>
            <a:off x="457200" y="3068960"/>
            <a:ext cx="8229600" cy="3057203"/>
          </a:xfrm>
        </p:spPr>
        <p:txBody>
          <a:bodyPr>
            <a:normAutofit/>
          </a:bodyPr>
          <a:lstStyle/>
          <a:p>
            <a:r>
              <a:rPr lang="fr-FR" sz="2800" dirty="0" smtClean="0">
                <a:latin typeface="Verdana" panose="020B0604030504040204" pitchFamily="34" charset="0"/>
                <a:ea typeface="Verdana" panose="020B0604030504040204" pitchFamily="34" charset="0"/>
                <a:cs typeface="Verdana" panose="020B0604030504040204" pitchFamily="34" charset="0"/>
              </a:rPr>
              <a:t>Il </a:t>
            </a:r>
            <a:r>
              <a:rPr lang="fr-FR" sz="2800" dirty="0">
                <a:latin typeface="Verdana" panose="020B0604030504040204" pitchFamily="34" charset="0"/>
                <a:ea typeface="Verdana" panose="020B0604030504040204" pitchFamily="34" charset="0"/>
                <a:cs typeface="Verdana" panose="020B0604030504040204" pitchFamily="34" charset="0"/>
              </a:rPr>
              <a:t>faudrait peut être recontrôler 10 jours après l’encagement de la reine s’il n’y a pas encore du couvain ouvert dans la ruche, signe de ponte récente.</a:t>
            </a:r>
            <a:r>
              <a:rPr lang="fr-FR" sz="2800" dirty="0"/>
              <a:t> </a:t>
            </a:r>
          </a:p>
          <a:p>
            <a:endParaRPr lang="fr-FR" dirty="0"/>
          </a:p>
        </p:txBody>
      </p:sp>
      <p:sp>
        <p:nvSpPr>
          <p:cNvPr id="4" name="Espace réservé du pied de page 3"/>
          <p:cNvSpPr>
            <a:spLocks noGrp="1"/>
          </p:cNvSpPr>
          <p:nvPr>
            <p:ph type="ftr" sz="quarter" idx="11"/>
          </p:nvPr>
        </p:nvSpPr>
        <p:spPr>
          <a:xfrm>
            <a:off x="0" y="6309320"/>
            <a:ext cx="9143891" cy="365125"/>
          </a:xfrm>
        </p:spPr>
        <p:txBody>
          <a:bodyPr/>
          <a:lstStyle/>
          <a:p>
            <a:r>
              <a:rPr lang="fr-FR" dirty="0" smtClean="0"/>
              <a:t>Section Apicole du Haut Bugey                                                                                           http//www.apiculture-haut-bugey.com/</a:t>
            </a:r>
            <a:endParaRPr lang="fr-FR" dirty="0"/>
          </a:p>
        </p:txBody>
      </p:sp>
    </p:spTree>
    <p:extLst>
      <p:ext uri="{BB962C8B-B14F-4D97-AF65-F5344CB8AC3E}">
        <p14:creationId xmlns:p14="http://schemas.microsoft.com/office/powerpoint/2010/main" val="14748929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260648"/>
            <a:ext cx="8229600" cy="864096"/>
          </a:xfrm>
        </p:spPr>
        <p:txBody>
          <a:bodyPr>
            <a:noAutofit/>
          </a:bodyPr>
          <a:lstStyle/>
          <a:p>
            <a:r>
              <a:rPr lang="fr-FR" sz="2800" dirty="0" smtClean="0">
                <a:latin typeface="Verdana" panose="020B0604030504040204" pitchFamily="34" charset="0"/>
                <a:ea typeface="Verdana" panose="020B0604030504040204" pitchFamily="34" charset="0"/>
                <a:cs typeface="Verdana" panose="020B0604030504040204" pitchFamily="34" charset="0"/>
              </a:rPr>
              <a:t>Tout de suite après la libération de la reine, traitement à l’acide oxalique par dégouttement</a:t>
            </a:r>
            <a:endParaRPr lang="fr-FR" sz="2800" dirty="0">
              <a:latin typeface="Verdana" panose="020B0604030504040204" pitchFamily="34" charset="0"/>
              <a:ea typeface="Verdana" panose="020B0604030504040204" pitchFamily="34" charset="0"/>
              <a:cs typeface="Verdana" panose="020B0604030504040204" pitchFamily="34" charset="0"/>
            </a:endParaRPr>
          </a:p>
        </p:txBody>
      </p:sp>
      <p:sp>
        <p:nvSpPr>
          <p:cNvPr id="3" name="Espace réservé du contenu 2"/>
          <p:cNvSpPr>
            <a:spLocks noGrp="1"/>
          </p:cNvSpPr>
          <p:nvPr>
            <p:ph idx="1"/>
          </p:nvPr>
        </p:nvSpPr>
        <p:spPr>
          <a:xfrm>
            <a:off x="457200" y="1052736"/>
            <a:ext cx="8229600" cy="5073427"/>
          </a:xfrm>
        </p:spPr>
        <p:txBody>
          <a:bodyPr>
            <a:normAutofit/>
          </a:bodyPr>
          <a:lstStyle/>
          <a:p>
            <a:pPr marL="0" indent="0">
              <a:buNone/>
            </a:pPr>
            <a:r>
              <a:rPr lang="fr-FR" dirty="0" smtClean="0"/>
              <a:t> </a:t>
            </a:r>
            <a:endParaRPr lang="fr-FR" dirty="0"/>
          </a:p>
        </p:txBody>
      </p:sp>
      <p:sp>
        <p:nvSpPr>
          <p:cNvPr id="4" name="Espace réservé du pied de page 3"/>
          <p:cNvSpPr>
            <a:spLocks noGrp="1"/>
          </p:cNvSpPr>
          <p:nvPr>
            <p:ph type="ftr" sz="quarter" idx="11"/>
          </p:nvPr>
        </p:nvSpPr>
        <p:spPr>
          <a:xfrm>
            <a:off x="0" y="6309320"/>
            <a:ext cx="9143891" cy="365125"/>
          </a:xfrm>
        </p:spPr>
        <p:txBody>
          <a:bodyPr/>
          <a:lstStyle/>
          <a:p>
            <a:r>
              <a:rPr lang="fr-FR" dirty="0" smtClean="0"/>
              <a:t>Section Apicole du Haut Bugey                                                                                      http//www.apiculture-haut-bugey.com/</a:t>
            </a:r>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5656" y="1484784"/>
            <a:ext cx="6210688" cy="4308477"/>
          </a:xfrm>
          <a:prstGeom prst="rect">
            <a:avLst/>
          </a:prstGeom>
        </p:spPr>
      </p:pic>
    </p:spTree>
    <p:extLst>
      <p:ext uri="{BB962C8B-B14F-4D97-AF65-F5344CB8AC3E}">
        <p14:creationId xmlns:p14="http://schemas.microsoft.com/office/powerpoint/2010/main" val="7922744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260648"/>
            <a:ext cx="8229600" cy="864096"/>
          </a:xfrm>
        </p:spPr>
        <p:txBody>
          <a:bodyPr>
            <a:noAutofit/>
          </a:bodyPr>
          <a:lstStyle/>
          <a:p>
            <a:r>
              <a:rPr lang="fr-FR" sz="2800" dirty="0">
                <a:latin typeface="Verdana" panose="020B0604030504040204" pitchFamily="34" charset="0"/>
                <a:ea typeface="Verdana" panose="020B0604030504040204" pitchFamily="34" charset="0"/>
                <a:cs typeface="Verdana" panose="020B0604030504040204" pitchFamily="34" charset="0"/>
              </a:rPr>
              <a:t>En l’absence totale de couvain, l’efficacité de l’acide oxalique est remarquable, 4200 varroas sur le lange 4 jours plus </a:t>
            </a:r>
            <a:r>
              <a:rPr lang="fr-FR" sz="2800" dirty="0" smtClean="0">
                <a:latin typeface="Verdana" panose="020B0604030504040204" pitchFamily="34" charset="0"/>
                <a:ea typeface="Verdana" panose="020B0604030504040204" pitchFamily="34" charset="0"/>
                <a:cs typeface="Verdana" panose="020B0604030504040204" pitchFamily="34" charset="0"/>
              </a:rPr>
              <a:t>tard </a:t>
            </a:r>
            <a:endParaRPr lang="fr-FR" sz="2800" dirty="0">
              <a:latin typeface="Verdana" panose="020B0604030504040204" pitchFamily="34" charset="0"/>
              <a:ea typeface="Verdana" panose="020B0604030504040204" pitchFamily="34" charset="0"/>
              <a:cs typeface="Verdana" panose="020B0604030504040204" pitchFamily="34" charset="0"/>
            </a:endParaRPr>
          </a:p>
        </p:txBody>
      </p:sp>
      <p:sp>
        <p:nvSpPr>
          <p:cNvPr id="3" name="Espace réservé du contenu 2"/>
          <p:cNvSpPr>
            <a:spLocks noGrp="1"/>
          </p:cNvSpPr>
          <p:nvPr>
            <p:ph idx="1"/>
          </p:nvPr>
        </p:nvSpPr>
        <p:spPr>
          <a:xfrm>
            <a:off x="457200" y="1052736"/>
            <a:ext cx="8229600" cy="5073427"/>
          </a:xfrm>
        </p:spPr>
        <p:txBody>
          <a:bodyPr>
            <a:normAutofit/>
          </a:bodyPr>
          <a:lstStyle/>
          <a:p>
            <a:pPr marL="0" indent="0">
              <a:buNone/>
            </a:pPr>
            <a:r>
              <a:rPr lang="fr-FR" dirty="0" smtClean="0"/>
              <a:t> </a:t>
            </a:r>
            <a:endParaRPr lang="fr-FR" dirty="0"/>
          </a:p>
        </p:txBody>
      </p:sp>
      <p:sp>
        <p:nvSpPr>
          <p:cNvPr id="4" name="Espace réservé du pied de page 3"/>
          <p:cNvSpPr>
            <a:spLocks noGrp="1"/>
          </p:cNvSpPr>
          <p:nvPr>
            <p:ph type="ftr" sz="quarter" idx="11"/>
          </p:nvPr>
        </p:nvSpPr>
        <p:spPr>
          <a:xfrm>
            <a:off x="0" y="6309320"/>
            <a:ext cx="9143891" cy="365125"/>
          </a:xfrm>
        </p:spPr>
        <p:txBody>
          <a:bodyPr/>
          <a:lstStyle/>
          <a:p>
            <a:r>
              <a:rPr lang="fr-FR" dirty="0" smtClean="0"/>
              <a:t>Section Apicole du Haut Bugey                                                                                      http//www.apiculture-haut-bugey.com/</a:t>
            </a:r>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7972" y="1484783"/>
            <a:ext cx="6078364" cy="4727439"/>
          </a:xfrm>
          <a:prstGeom prst="rect">
            <a:avLst/>
          </a:prstGeom>
        </p:spPr>
      </p:pic>
    </p:spTree>
    <p:extLst>
      <p:ext uri="{BB962C8B-B14F-4D97-AF65-F5344CB8AC3E}">
        <p14:creationId xmlns:p14="http://schemas.microsoft.com/office/powerpoint/2010/main" val="3851140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260648"/>
            <a:ext cx="8229600" cy="864096"/>
          </a:xfrm>
        </p:spPr>
        <p:txBody>
          <a:bodyPr>
            <a:noAutofit/>
          </a:bodyPr>
          <a:lstStyle/>
          <a:p>
            <a:r>
              <a:rPr lang="fr-FR" sz="2800" dirty="0" smtClean="0">
                <a:latin typeface="Verdana" panose="020B0604030504040204" pitchFamily="34" charset="0"/>
                <a:ea typeface="Verdana" panose="020B0604030504040204" pitchFamily="34" charset="0"/>
                <a:cs typeface="Verdana" panose="020B0604030504040204" pitchFamily="34" charset="0"/>
              </a:rPr>
              <a:t>4 jours plus tard, second traitement à l’acide oxalique</a:t>
            </a:r>
            <a:endParaRPr lang="fr-FR" sz="2800" dirty="0">
              <a:latin typeface="Verdana" panose="020B0604030504040204" pitchFamily="34" charset="0"/>
              <a:ea typeface="Verdana" panose="020B0604030504040204" pitchFamily="34" charset="0"/>
              <a:cs typeface="Verdana" panose="020B0604030504040204" pitchFamily="34" charset="0"/>
            </a:endParaRPr>
          </a:p>
        </p:txBody>
      </p:sp>
      <p:sp>
        <p:nvSpPr>
          <p:cNvPr id="3" name="Espace réservé du contenu 2"/>
          <p:cNvSpPr>
            <a:spLocks noGrp="1"/>
          </p:cNvSpPr>
          <p:nvPr>
            <p:ph idx="1"/>
          </p:nvPr>
        </p:nvSpPr>
        <p:spPr>
          <a:xfrm>
            <a:off x="457200" y="1052736"/>
            <a:ext cx="8229600" cy="5073427"/>
          </a:xfrm>
        </p:spPr>
        <p:txBody>
          <a:bodyPr>
            <a:normAutofit/>
          </a:bodyPr>
          <a:lstStyle/>
          <a:p>
            <a:pPr marL="0" indent="0">
              <a:buNone/>
            </a:pPr>
            <a:r>
              <a:rPr lang="fr-FR" dirty="0" smtClean="0"/>
              <a:t> </a:t>
            </a:r>
            <a:endParaRPr lang="fr-FR" dirty="0"/>
          </a:p>
        </p:txBody>
      </p:sp>
      <p:sp>
        <p:nvSpPr>
          <p:cNvPr id="4" name="Espace réservé du pied de page 3"/>
          <p:cNvSpPr>
            <a:spLocks noGrp="1"/>
          </p:cNvSpPr>
          <p:nvPr>
            <p:ph type="ftr" sz="quarter" idx="11"/>
          </p:nvPr>
        </p:nvSpPr>
        <p:spPr>
          <a:xfrm>
            <a:off x="0" y="6309320"/>
            <a:ext cx="9143891" cy="365125"/>
          </a:xfrm>
        </p:spPr>
        <p:txBody>
          <a:bodyPr/>
          <a:lstStyle/>
          <a:p>
            <a:r>
              <a:rPr lang="fr-FR" dirty="0" smtClean="0"/>
              <a:t>Section Apicole du Haut Bugey                                                                                                                                    http//www.apiculture-haut-bugey.com/</a:t>
            </a:r>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763690" y="1916829"/>
            <a:ext cx="5256584" cy="4248473"/>
          </a:xfrm>
          <a:prstGeom prst="rect">
            <a:avLst/>
          </a:prstGeom>
        </p:spPr>
      </p:pic>
    </p:spTree>
    <p:extLst>
      <p:ext uri="{BB962C8B-B14F-4D97-AF65-F5344CB8AC3E}">
        <p14:creationId xmlns:p14="http://schemas.microsoft.com/office/powerpoint/2010/main" val="1067246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260648"/>
            <a:ext cx="8229600" cy="1152128"/>
          </a:xfrm>
        </p:spPr>
        <p:txBody>
          <a:bodyPr>
            <a:noAutofit/>
          </a:bodyPr>
          <a:lstStyle/>
          <a:p>
            <a:r>
              <a:rPr lang="fr-FR" sz="2000" dirty="0" smtClean="0">
                <a:latin typeface="Verdana" panose="020B0604030504040204" pitchFamily="34" charset="0"/>
                <a:ea typeface="Verdana" panose="020B0604030504040204" pitchFamily="34" charset="0"/>
                <a:cs typeface="Verdana" panose="020B0604030504040204" pitchFamily="34" charset="0"/>
              </a:rPr>
              <a:t>4 jours après le second traitement, encore des chutes de varroas, mais beaucoup moins, 380 comptés dans la même ruche, et aussi beaucoup de débris de cire, les abeilles préparent les alvéoles pour la ponte de la reine</a:t>
            </a:r>
            <a:r>
              <a:rPr lang="fr-FR" sz="2800" dirty="0" smtClean="0">
                <a:latin typeface="Verdana" panose="020B0604030504040204" pitchFamily="34" charset="0"/>
                <a:ea typeface="Verdana" panose="020B0604030504040204" pitchFamily="34" charset="0"/>
                <a:cs typeface="Verdana" panose="020B0604030504040204" pitchFamily="34" charset="0"/>
              </a:rPr>
              <a:t/>
            </a:r>
            <a:br>
              <a:rPr lang="fr-FR" sz="2800" dirty="0" smtClean="0">
                <a:latin typeface="Verdana" panose="020B0604030504040204" pitchFamily="34" charset="0"/>
                <a:ea typeface="Verdana" panose="020B0604030504040204" pitchFamily="34" charset="0"/>
                <a:cs typeface="Verdana" panose="020B0604030504040204" pitchFamily="34" charset="0"/>
              </a:rPr>
            </a:br>
            <a:endParaRPr lang="fr-FR" sz="2800" dirty="0">
              <a:latin typeface="Verdana" panose="020B0604030504040204" pitchFamily="34" charset="0"/>
              <a:ea typeface="Verdana" panose="020B0604030504040204" pitchFamily="34" charset="0"/>
              <a:cs typeface="Verdana" panose="020B0604030504040204" pitchFamily="34" charset="0"/>
            </a:endParaRPr>
          </a:p>
        </p:txBody>
      </p:sp>
      <p:sp>
        <p:nvSpPr>
          <p:cNvPr id="3" name="Espace réservé du contenu 2"/>
          <p:cNvSpPr>
            <a:spLocks noGrp="1"/>
          </p:cNvSpPr>
          <p:nvPr>
            <p:ph idx="1"/>
          </p:nvPr>
        </p:nvSpPr>
        <p:spPr>
          <a:xfrm>
            <a:off x="457200" y="1052736"/>
            <a:ext cx="8229600" cy="5073427"/>
          </a:xfrm>
        </p:spPr>
        <p:txBody>
          <a:bodyPr>
            <a:normAutofit/>
          </a:bodyPr>
          <a:lstStyle/>
          <a:p>
            <a:pPr marL="0" indent="0">
              <a:buNone/>
            </a:pPr>
            <a:r>
              <a:rPr lang="fr-FR" dirty="0" smtClean="0"/>
              <a:t> </a:t>
            </a:r>
            <a:endParaRPr lang="fr-FR" dirty="0"/>
          </a:p>
        </p:txBody>
      </p:sp>
      <p:sp>
        <p:nvSpPr>
          <p:cNvPr id="4" name="Espace réservé du pied de page 3"/>
          <p:cNvSpPr>
            <a:spLocks noGrp="1"/>
          </p:cNvSpPr>
          <p:nvPr>
            <p:ph type="ftr" sz="quarter" idx="11"/>
          </p:nvPr>
        </p:nvSpPr>
        <p:spPr>
          <a:xfrm>
            <a:off x="0" y="6309320"/>
            <a:ext cx="9143891" cy="365125"/>
          </a:xfrm>
        </p:spPr>
        <p:txBody>
          <a:bodyPr/>
          <a:lstStyle/>
          <a:p>
            <a:r>
              <a:rPr lang="fr-FR" dirty="0" smtClean="0"/>
              <a:t>Section Apicole du Haut Bugey                                                                                                                                    http//www.apiculture-haut-bugey.com/</a:t>
            </a:r>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7624" y="1412776"/>
            <a:ext cx="6408712" cy="4896544"/>
          </a:xfrm>
          <a:prstGeom prst="rect">
            <a:avLst/>
          </a:prstGeom>
        </p:spPr>
      </p:pic>
    </p:spTree>
    <p:extLst>
      <p:ext uri="{BB962C8B-B14F-4D97-AF65-F5344CB8AC3E}">
        <p14:creationId xmlns:p14="http://schemas.microsoft.com/office/powerpoint/2010/main" val="10209759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95536" y="260648"/>
            <a:ext cx="8229600" cy="1152128"/>
          </a:xfrm>
        </p:spPr>
        <p:txBody>
          <a:bodyPr>
            <a:noAutofit/>
          </a:bodyPr>
          <a:lstStyle/>
          <a:p>
            <a:r>
              <a:rPr lang="fr-FR" sz="2000" dirty="0" smtClean="0">
                <a:latin typeface="Verdana" panose="020B0604030504040204" pitchFamily="34" charset="0"/>
                <a:ea typeface="Verdana" panose="020B0604030504040204" pitchFamily="34" charset="0"/>
                <a:cs typeface="Verdana" panose="020B0604030504040204" pitchFamily="34" charset="0"/>
              </a:rPr>
              <a:t>La reine a commencé à pondre dés sa libération, 9 jours après les premières cellules sont déjà operculées</a:t>
            </a:r>
            <a:r>
              <a:rPr lang="fr-FR" sz="2800" dirty="0" smtClean="0">
                <a:latin typeface="Verdana" panose="020B0604030504040204" pitchFamily="34" charset="0"/>
                <a:ea typeface="Verdana" panose="020B0604030504040204" pitchFamily="34" charset="0"/>
                <a:cs typeface="Verdana" panose="020B0604030504040204" pitchFamily="34" charset="0"/>
              </a:rPr>
              <a:t/>
            </a:r>
            <a:br>
              <a:rPr lang="fr-FR" sz="2800" dirty="0" smtClean="0">
                <a:latin typeface="Verdana" panose="020B0604030504040204" pitchFamily="34" charset="0"/>
                <a:ea typeface="Verdana" panose="020B0604030504040204" pitchFamily="34" charset="0"/>
                <a:cs typeface="Verdana" panose="020B0604030504040204" pitchFamily="34" charset="0"/>
              </a:rPr>
            </a:br>
            <a:endParaRPr lang="fr-FR" sz="2800" dirty="0">
              <a:latin typeface="Verdana" panose="020B0604030504040204" pitchFamily="34" charset="0"/>
              <a:ea typeface="Verdana" panose="020B0604030504040204" pitchFamily="34" charset="0"/>
              <a:cs typeface="Verdana" panose="020B0604030504040204" pitchFamily="34" charset="0"/>
            </a:endParaRPr>
          </a:p>
        </p:txBody>
      </p:sp>
      <p:sp>
        <p:nvSpPr>
          <p:cNvPr id="3" name="Espace réservé du contenu 2"/>
          <p:cNvSpPr>
            <a:spLocks noGrp="1"/>
          </p:cNvSpPr>
          <p:nvPr>
            <p:ph idx="1"/>
          </p:nvPr>
        </p:nvSpPr>
        <p:spPr>
          <a:xfrm>
            <a:off x="457200" y="1052736"/>
            <a:ext cx="8229600" cy="5073427"/>
          </a:xfrm>
        </p:spPr>
        <p:txBody>
          <a:bodyPr>
            <a:normAutofit/>
          </a:bodyPr>
          <a:lstStyle/>
          <a:p>
            <a:pPr marL="0" indent="0">
              <a:buNone/>
            </a:pPr>
            <a:r>
              <a:rPr lang="fr-FR" dirty="0" smtClean="0"/>
              <a:t> </a:t>
            </a:r>
            <a:endParaRPr lang="fr-FR" dirty="0"/>
          </a:p>
        </p:txBody>
      </p:sp>
      <p:sp>
        <p:nvSpPr>
          <p:cNvPr id="4" name="Espace réservé du pied de page 3"/>
          <p:cNvSpPr>
            <a:spLocks noGrp="1"/>
          </p:cNvSpPr>
          <p:nvPr>
            <p:ph type="ftr" sz="quarter" idx="11"/>
          </p:nvPr>
        </p:nvSpPr>
        <p:spPr>
          <a:xfrm>
            <a:off x="0" y="6309320"/>
            <a:ext cx="9143891" cy="365125"/>
          </a:xfrm>
        </p:spPr>
        <p:txBody>
          <a:bodyPr/>
          <a:lstStyle/>
          <a:p>
            <a:r>
              <a:rPr lang="fr-FR" dirty="0" smtClean="0"/>
              <a:t>Section Apicole du Haut Bugey                                                                                                                                    http//www.apiculture-haut-bugey.com/</a:t>
            </a:r>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5656" y="1457781"/>
            <a:ext cx="6264696" cy="4806534"/>
          </a:xfrm>
          <a:prstGeom prst="rect">
            <a:avLst/>
          </a:prstGeom>
        </p:spPr>
      </p:pic>
    </p:spTree>
    <p:extLst>
      <p:ext uri="{BB962C8B-B14F-4D97-AF65-F5344CB8AC3E}">
        <p14:creationId xmlns:p14="http://schemas.microsoft.com/office/powerpoint/2010/main" val="338819720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23528" y="260648"/>
            <a:ext cx="8229600" cy="2880320"/>
          </a:xfrm>
        </p:spPr>
        <p:txBody>
          <a:bodyPr>
            <a:noAutofit/>
          </a:bodyPr>
          <a:lstStyle/>
          <a:p>
            <a:r>
              <a:rPr lang="fr-FR" sz="1600" dirty="0">
                <a:latin typeface="Verdana" panose="020B0604030504040204" pitchFamily="34" charset="0"/>
                <a:ea typeface="Verdana" panose="020B0604030504040204" pitchFamily="34" charset="0"/>
                <a:cs typeface="Verdana" panose="020B0604030504040204" pitchFamily="34" charset="0"/>
              </a:rPr>
              <a:t>Diaporama crée par Yves </a:t>
            </a:r>
            <a:r>
              <a:rPr lang="fr-FR" sz="1600" dirty="0" err="1">
                <a:latin typeface="Verdana" panose="020B0604030504040204" pitchFamily="34" charset="0"/>
                <a:ea typeface="Verdana" panose="020B0604030504040204" pitchFamily="34" charset="0"/>
                <a:cs typeface="Verdana" panose="020B0604030504040204" pitchFamily="34" charset="0"/>
              </a:rPr>
              <a:t>Bomboy</a:t>
            </a:r>
            <a:r>
              <a:rPr lang="fr-FR" sz="1600" dirty="0">
                <a:latin typeface="Verdana" panose="020B0604030504040204" pitchFamily="34" charset="0"/>
                <a:ea typeface="Verdana" panose="020B0604030504040204" pitchFamily="34" charset="0"/>
                <a:cs typeface="Verdana" panose="020B0604030504040204" pitchFamily="34" charset="0"/>
              </a:rPr>
              <a:t>, section apicole du Haut Bugey.</a:t>
            </a:r>
            <a:br>
              <a:rPr lang="fr-FR" sz="1600" dirty="0">
                <a:latin typeface="Verdana" panose="020B0604030504040204" pitchFamily="34" charset="0"/>
                <a:ea typeface="Verdana" panose="020B0604030504040204" pitchFamily="34" charset="0"/>
                <a:cs typeface="Verdana" panose="020B0604030504040204" pitchFamily="34" charset="0"/>
              </a:rPr>
            </a:br>
            <a:r>
              <a:rPr lang="fr-FR" sz="1600" dirty="0">
                <a:latin typeface="Verdana" panose="020B0604030504040204" pitchFamily="34" charset="0"/>
                <a:ea typeface="Verdana" panose="020B0604030504040204" pitchFamily="34" charset="0"/>
                <a:cs typeface="Verdana" panose="020B0604030504040204" pitchFamily="34" charset="0"/>
              </a:rPr>
              <a:t/>
            </a:r>
            <a:br>
              <a:rPr lang="fr-FR" sz="1600" dirty="0">
                <a:latin typeface="Verdana" panose="020B0604030504040204" pitchFamily="34" charset="0"/>
                <a:ea typeface="Verdana" panose="020B0604030504040204" pitchFamily="34" charset="0"/>
                <a:cs typeface="Verdana" panose="020B0604030504040204" pitchFamily="34" charset="0"/>
              </a:rPr>
            </a:br>
            <a:r>
              <a:rPr lang="fr-FR" sz="1600" dirty="0">
                <a:latin typeface="Verdana" panose="020B0604030504040204" pitchFamily="34" charset="0"/>
                <a:ea typeface="Verdana" panose="020B0604030504040204" pitchFamily="34" charset="0"/>
                <a:cs typeface="Verdana" panose="020B0604030504040204" pitchFamily="34" charset="0"/>
              </a:rPr>
              <a:t>Remerciements aux adhérents du Groupement de Producteurs de Gelée Royale Française qui ont testé cette méthode et nous l’ont fait connaitre, en particulier Yves </a:t>
            </a:r>
            <a:r>
              <a:rPr lang="fr-FR" sz="1600" dirty="0" err="1">
                <a:latin typeface="Verdana" panose="020B0604030504040204" pitchFamily="34" charset="0"/>
                <a:ea typeface="Verdana" panose="020B0604030504040204" pitchFamily="34" charset="0"/>
                <a:cs typeface="Verdana" panose="020B0604030504040204" pitchFamily="34" charset="0"/>
              </a:rPr>
              <a:t>Goïc</a:t>
            </a:r>
            <a:r>
              <a:rPr lang="fr-FR" sz="1600" dirty="0">
                <a:latin typeface="Verdana" panose="020B0604030504040204" pitchFamily="34" charset="0"/>
                <a:ea typeface="Verdana" panose="020B0604030504040204" pitchFamily="34" charset="0"/>
                <a:cs typeface="Verdana" panose="020B0604030504040204" pitchFamily="34" charset="0"/>
              </a:rPr>
              <a:t> qui nous a convaincu avec sa belle conférence au 5 </a:t>
            </a:r>
            <a:r>
              <a:rPr lang="fr-FR" sz="1600" dirty="0" err="1">
                <a:latin typeface="Verdana" panose="020B0604030504040204" pitchFamily="34" charset="0"/>
                <a:ea typeface="Verdana" panose="020B0604030504040204" pitchFamily="34" charset="0"/>
                <a:cs typeface="Verdana" panose="020B0604030504040204" pitchFamily="34" charset="0"/>
              </a:rPr>
              <a:t>ème</a:t>
            </a:r>
            <a:r>
              <a:rPr lang="fr-FR" sz="1600" dirty="0">
                <a:latin typeface="Verdana" panose="020B0604030504040204" pitchFamily="34" charset="0"/>
                <a:ea typeface="Verdana" panose="020B0604030504040204" pitchFamily="34" charset="0"/>
                <a:cs typeface="Verdana" panose="020B0604030504040204" pitchFamily="34" charset="0"/>
              </a:rPr>
              <a:t> congrès européen d’apiculture, à </a:t>
            </a:r>
            <a:r>
              <a:rPr lang="fr-FR" sz="1600" dirty="0" err="1">
                <a:latin typeface="Verdana" panose="020B0604030504040204" pitchFamily="34" charset="0"/>
                <a:ea typeface="Verdana" panose="020B0604030504040204" pitchFamily="34" charset="0"/>
                <a:cs typeface="Verdana" panose="020B0604030504040204" pitchFamily="34" charset="0"/>
              </a:rPr>
              <a:t>Piacenza</a:t>
            </a:r>
            <a:r>
              <a:rPr lang="fr-FR" sz="1600" dirty="0">
                <a:latin typeface="Verdana" panose="020B0604030504040204" pitchFamily="34" charset="0"/>
                <a:ea typeface="Verdana" panose="020B0604030504040204" pitchFamily="34" charset="0"/>
                <a:cs typeface="Verdana" panose="020B0604030504040204" pitchFamily="34" charset="0"/>
              </a:rPr>
              <a:t>, le 4 mars 2017.</a:t>
            </a:r>
            <a:br>
              <a:rPr lang="fr-FR" sz="1600" dirty="0">
                <a:latin typeface="Verdana" panose="020B0604030504040204" pitchFamily="34" charset="0"/>
                <a:ea typeface="Verdana" panose="020B0604030504040204" pitchFamily="34" charset="0"/>
                <a:cs typeface="Verdana" panose="020B0604030504040204" pitchFamily="34" charset="0"/>
              </a:rPr>
            </a:br>
            <a:r>
              <a:rPr lang="fr-FR" sz="1600" dirty="0">
                <a:latin typeface="Verdana" panose="020B0604030504040204" pitchFamily="34" charset="0"/>
                <a:ea typeface="Verdana" panose="020B0604030504040204" pitchFamily="34" charset="0"/>
                <a:cs typeface="Verdana" panose="020B0604030504040204" pitchFamily="34" charset="0"/>
              </a:rPr>
              <a:t/>
            </a:r>
            <a:br>
              <a:rPr lang="fr-FR" sz="1600" dirty="0">
                <a:latin typeface="Verdana" panose="020B0604030504040204" pitchFamily="34" charset="0"/>
                <a:ea typeface="Verdana" panose="020B0604030504040204" pitchFamily="34" charset="0"/>
                <a:cs typeface="Verdana" panose="020B0604030504040204" pitchFamily="34" charset="0"/>
              </a:rPr>
            </a:br>
            <a:r>
              <a:rPr lang="fr-FR" sz="1600" dirty="0">
                <a:latin typeface="Verdana" panose="020B0604030504040204" pitchFamily="34" charset="0"/>
                <a:ea typeface="Verdana" panose="020B0604030504040204" pitchFamily="34" charset="0"/>
                <a:cs typeface="Verdana" panose="020B0604030504040204" pitchFamily="34" charset="0"/>
              </a:rPr>
              <a:t>Ce diaporama peut être utilisé par tous dans un but pédagogique.</a:t>
            </a:r>
            <a:br>
              <a:rPr lang="fr-FR" sz="1600" dirty="0">
                <a:latin typeface="Verdana" panose="020B0604030504040204" pitchFamily="34" charset="0"/>
                <a:ea typeface="Verdana" panose="020B0604030504040204" pitchFamily="34" charset="0"/>
                <a:cs typeface="Verdana" panose="020B0604030504040204" pitchFamily="34" charset="0"/>
              </a:rPr>
            </a:br>
            <a:r>
              <a:rPr lang="fr-FR" sz="1600" dirty="0">
                <a:latin typeface="Verdana" panose="020B0604030504040204" pitchFamily="34" charset="0"/>
                <a:ea typeface="Verdana" panose="020B0604030504040204" pitchFamily="34" charset="0"/>
                <a:cs typeface="Verdana" panose="020B0604030504040204" pitchFamily="34" charset="0"/>
              </a:rPr>
              <a:t>Utilisation des photos dans un but commercial interdite.</a:t>
            </a:r>
            <a:r>
              <a:rPr lang="fr-FR" sz="2800" dirty="0" smtClean="0">
                <a:latin typeface="Verdana" panose="020B0604030504040204" pitchFamily="34" charset="0"/>
                <a:ea typeface="Verdana" panose="020B0604030504040204" pitchFamily="34" charset="0"/>
                <a:cs typeface="Verdana" panose="020B0604030504040204" pitchFamily="34" charset="0"/>
              </a:rPr>
              <a:t/>
            </a:r>
            <a:br>
              <a:rPr lang="fr-FR" sz="2800" dirty="0" smtClean="0">
                <a:latin typeface="Verdana" panose="020B0604030504040204" pitchFamily="34" charset="0"/>
                <a:ea typeface="Verdana" panose="020B0604030504040204" pitchFamily="34" charset="0"/>
                <a:cs typeface="Verdana" panose="020B0604030504040204" pitchFamily="34" charset="0"/>
              </a:rPr>
            </a:br>
            <a:endParaRPr lang="fr-FR" sz="2800" dirty="0">
              <a:latin typeface="Verdana" panose="020B0604030504040204" pitchFamily="34" charset="0"/>
              <a:ea typeface="Verdana" panose="020B0604030504040204" pitchFamily="34" charset="0"/>
              <a:cs typeface="Verdana" panose="020B0604030504040204" pitchFamily="34" charset="0"/>
            </a:endParaRPr>
          </a:p>
        </p:txBody>
      </p:sp>
      <p:sp>
        <p:nvSpPr>
          <p:cNvPr id="3" name="Espace réservé du contenu 2"/>
          <p:cNvSpPr>
            <a:spLocks noGrp="1"/>
          </p:cNvSpPr>
          <p:nvPr>
            <p:ph idx="1"/>
          </p:nvPr>
        </p:nvSpPr>
        <p:spPr>
          <a:xfrm>
            <a:off x="457200" y="1052736"/>
            <a:ext cx="8229600" cy="5073427"/>
          </a:xfrm>
        </p:spPr>
        <p:txBody>
          <a:bodyPr>
            <a:normAutofit/>
          </a:bodyPr>
          <a:lstStyle/>
          <a:p>
            <a:pPr marL="0" indent="0">
              <a:buNone/>
            </a:pPr>
            <a:r>
              <a:rPr lang="fr-FR" dirty="0" smtClean="0"/>
              <a:t> </a:t>
            </a:r>
            <a:endParaRPr lang="fr-FR" dirty="0"/>
          </a:p>
        </p:txBody>
      </p:sp>
      <p:sp>
        <p:nvSpPr>
          <p:cNvPr id="4" name="Espace réservé du pied de page 3"/>
          <p:cNvSpPr>
            <a:spLocks noGrp="1"/>
          </p:cNvSpPr>
          <p:nvPr>
            <p:ph type="ftr" sz="quarter" idx="11"/>
          </p:nvPr>
        </p:nvSpPr>
        <p:spPr>
          <a:xfrm>
            <a:off x="0" y="6309320"/>
            <a:ext cx="9143891" cy="365125"/>
          </a:xfrm>
        </p:spPr>
        <p:txBody>
          <a:bodyPr/>
          <a:lstStyle/>
          <a:p>
            <a:r>
              <a:rPr lang="fr-FR" dirty="0" smtClean="0"/>
              <a:t>Section Apicole du Haut Bugey                                                                                                                                    http//www.apiculture-haut-bugey.com/</a:t>
            </a:r>
            <a:endParaRPr lang="fr-FR" dirty="0"/>
          </a:p>
        </p:txBody>
      </p:sp>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77353" y="3140968"/>
            <a:ext cx="3422840" cy="3456384"/>
          </a:xfrm>
          <a:prstGeom prst="rect">
            <a:avLst/>
          </a:prstGeom>
        </p:spPr>
      </p:pic>
    </p:spTree>
    <p:extLst>
      <p:ext uri="{BB962C8B-B14F-4D97-AF65-F5344CB8AC3E}">
        <p14:creationId xmlns:p14="http://schemas.microsoft.com/office/powerpoint/2010/main" val="23304864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smtClean="0">
                <a:latin typeface="Verdana" panose="020B0604030504040204" pitchFamily="34" charset="0"/>
                <a:ea typeface="Verdana" panose="020B0604030504040204" pitchFamily="34" charset="0"/>
                <a:cs typeface="Verdana" panose="020B0604030504040204" pitchFamily="34" charset="0"/>
              </a:rPr>
              <a:t>La cage </a:t>
            </a:r>
            <a:r>
              <a:rPr lang="fr-FR" sz="3200" dirty="0" err="1" smtClean="0">
                <a:latin typeface="Verdana" panose="020B0604030504040204" pitchFamily="34" charset="0"/>
                <a:ea typeface="Verdana" panose="020B0604030504040204" pitchFamily="34" charset="0"/>
                <a:cs typeface="Verdana" panose="020B0604030504040204" pitchFamily="34" charset="0"/>
              </a:rPr>
              <a:t>Scalvini</a:t>
            </a:r>
            <a:r>
              <a:rPr lang="fr-FR" sz="3200" dirty="0" smtClean="0">
                <a:latin typeface="Verdana" panose="020B0604030504040204" pitchFamily="34" charset="0"/>
                <a:ea typeface="Verdana" panose="020B0604030504040204" pitchFamily="34" charset="0"/>
                <a:cs typeface="Verdana" panose="020B0604030504040204" pitchFamily="34" charset="0"/>
              </a:rPr>
              <a:t>® insérée sur le cadre</a:t>
            </a:r>
            <a:endParaRPr lang="fr-FR" sz="3200" dirty="0">
              <a:latin typeface="Verdana" panose="020B0604030504040204" pitchFamily="34" charset="0"/>
              <a:ea typeface="Verdana" panose="020B0604030504040204" pitchFamily="34" charset="0"/>
              <a:cs typeface="Verdana" panose="020B0604030504040204" pitchFamily="34" charset="0"/>
            </a:endParaRPr>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77528" y="1600200"/>
            <a:ext cx="6788944" cy="4525963"/>
          </a:xfrm>
        </p:spPr>
      </p:pic>
      <p:sp>
        <p:nvSpPr>
          <p:cNvPr id="3" name="Espace réservé du pied de page 2"/>
          <p:cNvSpPr>
            <a:spLocks noGrp="1"/>
          </p:cNvSpPr>
          <p:nvPr>
            <p:ph type="ftr" sz="quarter" idx="11"/>
          </p:nvPr>
        </p:nvSpPr>
        <p:spPr>
          <a:xfrm>
            <a:off x="0" y="6309320"/>
            <a:ext cx="9144000" cy="365125"/>
          </a:xfrm>
        </p:spPr>
        <p:txBody>
          <a:bodyPr/>
          <a:lstStyle/>
          <a:p>
            <a:r>
              <a:rPr lang="fr-FR" dirty="0"/>
              <a:t>Section Apicole du Haut Bugey                                                                                           http//www.apiculture-haut-bugey.com/</a:t>
            </a:r>
          </a:p>
          <a:p>
            <a:endParaRPr lang="fr-FR" dirty="0"/>
          </a:p>
        </p:txBody>
      </p:sp>
    </p:spTree>
    <p:extLst>
      <p:ext uri="{BB962C8B-B14F-4D97-AF65-F5344CB8AC3E}">
        <p14:creationId xmlns:p14="http://schemas.microsoft.com/office/powerpoint/2010/main" val="15986522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smtClean="0">
                <a:latin typeface="Verdana" panose="020B0604030504040204" pitchFamily="34" charset="0"/>
                <a:ea typeface="Verdana" panose="020B0604030504040204" pitchFamily="34" charset="0"/>
                <a:cs typeface="Verdana" panose="020B0604030504040204" pitchFamily="34" charset="0"/>
              </a:rPr>
              <a:t>La reine dans sa cage</a:t>
            </a:r>
            <a:endParaRPr lang="fr-FR" sz="3200" dirty="0">
              <a:latin typeface="Verdana" panose="020B0604030504040204" pitchFamily="34" charset="0"/>
              <a:ea typeface="Verdana" panose="020B0604030504040204" pitchFamily="34" charset="0"/>
              <a:cs typeface="Verdana" panose="020B0604030504040204" pitchFamily="34" charset="0"/>
            </a:endParaRPr>
          </a:p>
        </p:txBody>
      </p:sp>
      <p:pic>
        <p:nvPicPr>
          <p:cNvPr id="2050" name="Picture 2" descr="C:\Users\yves\Desktop\cage scalvini\diapos scalvini\2.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686793" y="1600200"/>
            <a:ext cx="5770413" cy="4525963"/>
          </a:xfrm>
          <a:prstGeom prst="rect">
            <a:avLst/>
          </a:prstGeom>
          <a:noFill/>
          <a:extLst>
            <a:ext uri="{909E8E84-426E-40DD-AFC4-6F175D3DCCD1}">
              <a14:hiddenFill xmlns:a14="http://schemas.microsoft.com/office/drawing/2010/main">
                <a:solidFill>
                  <a:srgbClr val="FFFFFF"/>
                </a:solidFill>
              </a14:hiddenFill>
            </a:ext>
          </a:extLst>
        </p:spPr>
      </p:pic>
      <p:sp>
        <p:nvSpPr>
          <p:cNvPr id="4" name="Flèche vers le haut 3"/>
          <p:cNvSpPr/>
          <p:nvPr/>
        </p:nvSpPr>
        <p:spPr>
          <a:xfrm>
            <a:off x="4768374" y="3726196"/>
            <a:ext cx="484632" cy="978408"/>
          </a:xfrm>
          <a:prstGeom prst="up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00B0F0"/>
              </a:solidFill>
            </a:endParaRPr>
          </a:p>
        </p:txBody>
      </p:sp>
      <p:sp>
        <p:nvSpPr>
          <p:cNvPr id="3" name="Espace réservé du pied de page 2"/>
          <p:cNvSpPr>
            <a:spLocks noGrp="1"/>
          </p:cNvSpPr>
          <p:nvPr>
            <p:ph type="ftr" sz="quarter" idx="11"/>
          </p:nvPr>
        </p:nvSpPr>
        <p:spPr>
          <a:xfrm>
            <a:off x="0" y="6356350"/>
            <a:ext cx="9144000" cy="365125"/>
          </a:xfrm>
        </p:spPr>
        <p:txBody>
          <a:bodyPr/>
          <a:lstStyle/>
          <a:p>
            <a:r>
              <a:rPr lang="fr-FR" dirty="0"/>
              <a:t>Section Apicole du Haut Bugey                                                                                           http//www.apiculture-haut-bugey.com/</a:t>
            </a:r>
          </a:p>
        </p:txBody>
      </p:sp>
    </p:spTree>
    <p:extLst>
      <p:ext uri="{BB962C8B-B14F-4D97-AF65-F5344CB8AC3E}">
        <p14:creationId xmlns:p14="http://schemas.microsoft.com/office/powerpoint/2010/main" val="15659512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smtClean="0">
                <a:latin typeface="Verdana" panose="020B0604030504040204" pitchFamily="34" charset="0"/>
                <a:ea typeface="Verdana" panose="020B0604030504040204" pitchFamily="34" charset="0"/>
                <a:cs typeface="Verdana" panose="020B0604030504040204" pitchFamily="34" charset="0"/>
              </a:rPr>
              <a:t>Libération de la reine</a:t>
            </a:r>
            <a:endParaRPr lang="fr-FR" sz="3200" dirty="0">
              <a:latin typeface="Verdana" panose="020B0604030504040204" pitchFamily="34" charset="0"/>
              <a:ea typeface="Verdana" panose="020B0604030504040204" pitchFamily="34" charset="0"/>
              <a:cs typeface="Verdana" panose="020B0604030504040204" pitchFamily="34" charset="0"/>
            </a:endParaRPr>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77528" y="1600200"/>
            <a:ext cx="6788944" cy="4525963"/>
          </a:xfrm>
        </p:spPr>
      </p:pic>
      <p:sp>
        <p:nvSpPr>
          <p:cNvPr id="3" name="Espace réservé du pied de page 2"/>
          <p:cNvSpPr>
            <a:spLocks noGrp="1"/>
          </p:cNvSpPr>
          <p:nvPr>
            <p:ph type="ftr" sz="quarter" idx="11"/>
          </p:nvPr>
        </p:nvSpPr>
        <p:spPr>
          <a:xfrm>
            <a:off x="0" y="6356350"/>
            <a:ext cx="9144000" cy="365125"/>
          </a:xfrm>
        </p:spPr>
        <p:txBody>
          <a:bodyPr/>
          <a:lstStyle/>
          <a:p>
            <a:r>
              <a:rPr lang="fr-FR" dirty="0"/>
              <a:t>Section Apicole du Haut Bugey                                                                                           http//www.apiculture-haut-bugey.com/</a:t>
            </a:r>
          </a:p>
          <a:p>
            <a:endParaRPr lang="fr-FR" dirty="0"/>
          </a:p>
        </p:txBody>
      </p:sp>
    </p:spTree>
    <p:extLst>
      <p:ext uri="{BB962C8B-B14F-4D97-AF65-F5344CB8AC3E}">
        <p14:creationId xmlns:p14="http://schemas.microsoft.com/office/powerpoint/2010/main" val="103137306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a:latin typeface="Verdana" panose="020B0604030504040204" pitchFamily="34" charset="0"/>
                <a:ea typeface="Verdana" panose="020B0604030504040204" pitchFamily="34" charset="0"/>
                <a:cs typeface="Verdana" panose="020B0604030504040204" pitchFamily="34" charset="0"/>
              </a:rPr>
              <a:t>Libération de la reine</a:t>
            </a:r>
            <a:endParaRPr lang="fr-FR" sz="3200" dirty="0"/>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77528" y="1600200"/>
            <a:ext cx="6788944" cy="4525963"/>
          </a:xfrm>
        </p:spPr>
      </p:pic>
      <p:sp>
        <p:nvSpPr>
          <p:cNvPr id="3" name="Espace réservé du pied de page 2"/>
          <p:cNvSpPr>
            <a:spLocks noGrp="1"/>
          </p:cNvSpPr>
          <p:nvPr>
            <p:ph type="ftr" sz="quarter" idx="11"/>
          </p:nvPr>
        </p:nvSpPr>
        <p:spPr>
          <a:xfrm>
            <a:off x="0" y="6356350"/>
            <a:ext cx="9144000" cy="365125"/>
          </a:xfrm>
        </p:spPr>
        <p:txBody>
          <a:bodyPr/>
          <a:lstStyle/>
          <a:p>
            <a:r>
              <a:rPr lang="fr-FR" dirty="0"/>
              <a:t>Section Apicole du Haut Bugey                                                                                           http//www.apiculture-haut-bugey.com/</a:t>
            </a:r>
          </a:p>
          <a:p>
            <a:endParaRPr lang="fr-FR" dirty="0"/>
          </a:p>
        </p:txBody>
      </p:sp>
    </p:spTree>
    <p:extLst>
      <p:ext uri="{BB962C8B-B14F-4D97-AF65-F5344CB8AC3E}">
        <p14:creationId xmlns:p14="http://schemas.microsoft.com/office/powerpoint/2010/main" val="23587043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smtClean="0">
                <a:latin typeface="Verdana" panose="020B0604030504040204" pitchFamily="34" charset="0"/>
                <a:ea typeface="Verdana" panose="020B0604030504040204" pitchFamily="34" charset="0"/>
                <a:cs typeface="Verdana" panose="020B0604030504040204" pitchFamily="34" charset="0"/>
              </a:rPr>
              <a:t>La reine prête à recommencer </a:t>
            </a:r>
            <a:br>
              <a:rPr lang="fr-FR" sz="3200" dirty="0" smtClean="0">
                <a:latin typeface="Verdana" panose="020B0604030504040204" pitchFamily="34" charset="0"/>
                <a:ea typeface="Verdana" panose="020B0604030504040204" pitchFamily="34" charset="0"/>
                <a:cs typeface="Verdana" panose="020B0604030504040204" pitchFamily="34" charset="0"/>
              </a:rPr>
            </a:br>
            <a:r>
              <a:rPr lang="fr-FR" sz="3200" dirty="0" smtClean="0">
                <a:latin typeface="Verdana" panose="020B0604030504040204" pitchFamily="34" charset="0"/>
                <a:ea typeface="Verdana" panose="020B0604030504040204" pitchFamily="34" charset="0"/>
                <a:cs typeface="Verdana" panose="020B0604030504040204" pitchFamily="34" charset="0"/>
              </a:rPr>
              <a:t>sa ponte</a:t>
            </a:r>
            <a:endParaRPr lang="fr-FR" sz="3200" dirty="0">
              <a:latin typeface="Verdana" panose="020B0604030504040204" pitchFamily="34" charset="0"/>
              <a:ea typeface="Verdana" panose="020B0604030504040204" pitchFamily="34" charset="0"/>
              <a:cs typeface="Verdana" panose="020B0604030504040204" pitchFamily="34" charset="0"/>
            </a:endParaRPr>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77528" y="1600200"/>
            <a:ext cx="6788944" cy="4525963"/>
          </a:xfrm>
        </p:spPr>
      </p:pic>
      <p:sp>
        <p:nvSpPr>
          <p:cNvPr id="5" name="Flèche vers le bas 4"/>
          <p:cNvSpPr/>
          <p:nvPr/>
        </p:nvSpPr>
        <p:spPr>
          <a:xfrm>
            <a:off x="2639616" y="2336377"/>
            <a:ext cx="484632" cy="978408"/>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Espace réservé du pied de page 2"/>
          <p:cNvSpPr>
            <a:spLocks noGrp="1"/>
          </p:cNvSpPr>
          <p:nvPr>
            <p:ph type="ftr" sz="quarter" idx="11"/>
          </p:nvPr>
        </p:nvSpPr>
        <p:spPr>
          <a:xfrm>
            <a:off x="0" y="6356350"/>
            <a:ext cx="9144000" cy="365125"/>
          </a:xfrm>
        </p:spPr>
        <p:txBody>
          <a:bodyPr/>
          <a:lstStyle/>
          <a:p>
            <a:r>
              <a:rPr lang="fr-FR" dirty="0"/>
              <a:t>Section Apicole du Haut Bugey                                                                                           http//www.apiculture-haut-bugey.com/</a:t>
            </a:r>
          </a:p>
        </p:txBody>
      </p:sp>
    </p:spTree>
    <p:extLst>
      <p:ext uri="{BB962C8B-B14F-4D97-AF65-F5344CB8AC3E}">
        <p14:creationId xmlns:p14="http://schemas.microsoft.com/office/powerpoint/2010/main" val="28873855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smtClean="0">
                <a:latin typeface="Verdana" panose="020B0604030504040204" pitchFamily="34" charset="0"/>
                <a:ea typeface="Verdana" panose="020B0604030504040204" pitchFamily="34" charset="0"/>
                <a:cs typeface="Verdana" panose="020B0604030504040204" pitchFamily="34" charset="0"/>
              </a:rPr>
              <a:t>Aucun couvain dans la ruche, tous les</a:t>
            </a:r>
            <a:br>
              <a:rPr lang="fr-FR" sz="3200" dirty="0" smtClean="0">
                <a:latin typeface="Verdana" panose="020B0604030504040204" pitchFamily="34" charset="0"/>
                <a:ea typeface="Verdana" panose="020B0604030504040204" pitchFamily="34" charset="0"/>
                <a:cs typeface="Verdana" panose="020B0604030504040204" pitchFamily="34" charset="0"/>
              </a:rPr>
            </a:br>
            <a:r>
              <a:rPr lang="fr-FR" sz="3200" dirty="0" smtClean="0">
                <a:latin typeface="Verdana" panose="020B0604030504040204" pitchFamily="34" charset="0"/>
                <a:ea typeface="Verdana" panose="020B0604030504040204" pitchFamily="34" charset="0"/>
                <a:cs typeface="Verdana" panose="020B0604030504040204" pitchFamily="34" charset="0"/>
              </a:rPr>
              <a:t>varroas sont sur les abeilles</a:t>
            </a:r>
            <a:endParaRPr lang="fr-FR" sz="3200" dirty="0">
              <a:latin typeface="Verdana" panose="020B0604030504040204" pitchFamily="34" charset="0"/>
              <a:ea typeface="Verdana" panose="020B0604030504040204" pitchFamily="34" charset="0"/>
              <a:cs typeface="Verdana" panose="020B0604030504040204" pitchFamily="34" charset="0"/>
            </a:endParaRPr>
          </a:p>
        </p:txBody>
      </p:sp>
      <p:pic>
        <p:nvPicPr>
          <p:cNvPr id="4" name="Espace réservé du conten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03648" y="1600200"/>
            <a:ext cx="6264696" cy="4518946"/>
          </a:xfrm>
        </p:spPr>
      </p:pic>
      <p:sp>
        <p:nvSpPr>
          <p:cNvPr id="3" name="Espace réservé du pied de page 2"/>
          <p:cNvSpPr>
            <a:spLocks noGrp="1"/>
          </p:cNvSpPr>
          <p:nvPr>
            <p:ph type="ftr" sz="quarter" idx="11"/>
          </p:nvPr>
        </p:nvSpPr>
        <p:spPr>
          <a:xfrm>
            <a:off x="0" y="6356350"/>
            <a:ext cx="9144000" cy="365125"/>
          </a:xfrm>
        </p:spPr>
        <p:txBody>
          <a:bodyPr/>
          <a:lstStyle/>
          <a:p>
            <a:r>
              <a:rPr lang="fr-FR" dirty="0"/>
              <a:t>Section Apicole du Haut Bugey                                                                                           http//www.apiculture-haut-bugey.com/</a:t>
            </a:r>
          </a:p>
          <a:p>
            <a:endParaRPr lang="fr-FR" dirty="0"/>
          </a:p>
        </p:txBody>
      </p:sp>
    </p:spTree>
    <p:extLst>
      <p:ext uri="{BB962C8B-B14F-4D97-AF65-F5344CB8AC3E}">
        <p14:creationId xmlns:p14="http://schemas.microsoft.com/office/powerpoint/2010/main" val="23105909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200" dirty="0" smtClean="0">
                <a:latin typeface="Verdana" panose="020B0604030504040204" pitchFamily="34" charset="0"/>
                <a:ea typeface="Verdana" panose="020B0604030504040204" pitchFamily="34" charset="0"/>
                <a:cs typeface="Verdana" panose="020B0604030504040204" pitchFamily="34" charset="0"/>
              </a:rPr>
              <a:t>Œufs dans les cellules de la cage</a:t>
            </a:r>
            <a:endParaRPr lang="fr-FR" sz="3200" dirty="0">
              <a:latin typeface="Verdana" panose="020B0604030504040204" pitchFamily="34" charset="0"/>
              <a:ea typeface="Verdana" panose="020B0604030504040204" pitchFamily="34" charset="0"/>
              <a:cs typeface="Verdana" panose="020B0604030504040204" pitchFamily="34" charset="0"/>
            </a:endParaRPr>
          </a:p>
        </p:txBody>
      </p:sp>
      <p:pic>
        <p:nvPicPr>
          <p:cNvPr id="5" name="Espace réservé du conten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54691" y="1600200"/>
            <a:ext cx="6034617" cy="4525963"/>
          </a:xfrm>
        </p:spPr>
      </p:pic>
      <p:sp>
        <p:nvSpPr>
          <p:cNvPr id="4" name="Espace réservé du pied de page 3"/>
          <p:cNvSpPr>
            <a:spLocks noGrp="1"/>
          </p:cNvSpPr>
          <p:nvPr>
            <p:ph type="ftr" sz="quarter" idx="11"/>
          </p:nvPr>
        </p:nvSpPr>
        <p:spPr>
          <a:xfrm>
            <a:off x="0" y="6356350"/>
            <a:ext cx="9144000" cy="365125"/>
          </a:xfrm>
        </p:spPr>
        <p:txBody>
          <a:bodyPr/>
          <a:lstStyle/>
          <a:p>
            <a:r>
              <a:rPr lang="fr-FR" dirty="0"/>
              <a:t>Section Apicole du Haut Bugey                                                                                           http//www.apiculture-haut-bugey.com/</a:t>
            </a:r>
          </a:p>
          <a:p>
            <a:endParaRPr lang="fr-FR" dirty="0"/>
          </a:p>
        </p:txBody>
      </p:sp>
    </p:spTree>
    <p:extLst>
      <p:ext uri="{BB962C8B-B14F-4D97-AF65-F5344CB8AC3E}">
        <p14:creationId xmlns:p14="http://schemas.microsoft.com/office/powerpoint/2010/main" val="664609640"/>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231</TotalTime>
  <Words>836</Words>
  <Application>Microsoft Office PowerPoint</Application>
  <PresentationFormat>Affichage à l'écran (4:3)</PresentationFormat>
  <Paragraphs>69</Paragraphs>
  <Slides>28</Slides>
  <Notes>1</Notes>
  <HiddenSlides>0</HiddenSlides>
  <MMClips>0</MMClips>
  <ScaleCrop>false</ScaleCrop>
  <HeadingPairs>
    <vt:vector size="4" baseType="variant">
      <vt:variant>
        <vt:lpstr>Thème</vt:lpstr>
      </vt:variant>
      <vt:variant>
        <vt:i4>1</vt:i4>
      </vt:variant>
      <vt:variant>
        <vt:lpstr>Titres des diapositives</vt:lpstr>
      </vt:variant>
      <vt:variant>
        <vt:i4>28</vt:i4>
      </vt:variant>
    </vt:vector>
  </HeadingPairs>
  <TitlesOfParts>
    <vt:vector size="29" baseType="lpstr">
      <vt:lpstr>Thème Office</vt:lpstr>
      <vt:lpstr>Lutte contre varroa par une méthode populationnelle  </vt:lpstr>
      <vt:lpstr>Fonctionnement  de la cage Scalvini®  </vt:lpstr>
      <vt:lpstr>La cage Scalvini® insérée sur le cadre</vt:lpstr>
      <vt:lpstr>La reine dans sa cage</vt:lpstr>
      <vt:lpstr>Libération de la reine</vt:lpstr>
      <vt:lpstr>Libération de la reine</vt:lpstr>
      <vt:lpstr>La reine prête à recommencer  sa ponte</vt:lpstr>
      <vt:lpstr>Aucun couvain dans la ruche, tous les varroas sont sur les abeilles</vt:lpstr>
      <vt:lpstr>Œufs dans les cellules de la cage</vt:lpstr>
      <vt:lpstr>Dans certaines cages les abeilles arrivent à operculer quelques cellules</vt:lpstr>
      <vt:lpstr>Après désoperculation, on voit un varroa sur la larve, d’autres varroas sont visibles au fond de la cellule sous la larve</vt:lpstr>
      <vt:lpstr>Après enlèvement de la larve, 4 autres varroas apparaissent</vt:lpstr>
      <vt:lpstr>D’autres exemples</vt:lpstr>
      <vt:lpstr>D’autres exemples</vt:lpstr>
      <vt:lpstr>Une larve avec 2 varroas</vt:lpstr>
      <vt:lpstr>Toutes ces photos nous montrent qu’il ne faut pas laisser la cage dans la ruche après la libération de la reine, les nombreux varroas présents dans les quelques cellules operculées, protégés par l’opercule ne seront pas impactés par l’acide oxalique et reparasiteront la colonie par la suite.   </vt:lpstr>
      <vt:lpstr>Avec certaines jeunes reines très prolifiques on peut trouver de nombreux œufs dans chaque cellule.</vt:lpstr>
      <vt:lpstr>Parfois même une larve et des œufs</vt:lpstr>
      <vt:lpstr>Ou même plusieurs larves</vt:lpstr>
      <vt:lpstr>Parfois une surprise, des œufs à l’intérieur de la cage et d’autres à l’extérieur</vt:lpstr>
      <vt:lpstr>Voilà l’explication, 2 reines en ponte dans la ruche</vt:lpstr>
      <vt:lpstr>Nous avons rencontré plusieurs fois ce problème des 2 reines dans la ruche, probablement la vieille reine marquée en fin de vie et sa fille qui ne la considère pas comme une concurrente qui la laisse continuer à pondre ses derniers œufs. </vt:lpstr>
      <vt:lpstr>Tout de suite après la libération de la reine, traitement à l’acide oxalique par dégouttement</vt:lpstr>
      <vt:lpstr>En l’absence totale de couvain, l’efficacité de l’acide oxalique est remarquable, 4200 varroas sur le lange 4 jours plus tard </vt:lpstr>
      <vt:lpstr>4 jours plus tard, second traitement à l’acide oxalique</vt:lpstr>
      <vt:lpstr>4 jours après le second traitement, encore des chutes de varroas, mais beaucoup moins, 380 comptés dans la même ruche, et aussi beaucoup de débris de cire, les abeilles préparent les alvéoles pour la ponte de la reine </vt:lpstr>
      <vt:lpstr>La reine a commencé à pondre dés sa libération, 9 jours après les premières cellules sont déjà operculées </vt:lpstr>
      <vt:lpstr>Diaporama crée par Yves Bomboy, section apicole du Haut Bugey.  Remerciements aux adhérents du Groupement de Producteurs de Gelée Royale Française qui ont testé cette méthode et nous l’ont fait connaitre, en particulier Yves Goïc qui nous a convaincu avec sa belle conférence au 5 ème congrès européen d’apiculture, à Piacenza, le 4 mars 2017.  Ce diaporama peut être utilisé par tous dans un but pédagogique. Utilisation des photos dans un but commercial interdite.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Lutte  anti-varroa par blocage de ponte.</dc:title>
  <dc:creator>yves</dc:creator>
  <cp:lastModifiedBy>yves</cp:lastModifiedBy>
  <cp:revision>32</cp:revision>
  <dcterms:created xsi:type="dcterms:W3CDTF">2017-09-06T07:07:40Z</dcterms:created>
  <dcterms:modified xsi:type="dcterms:W3CDTF">2017-09-09T11:59:58Z</dcterms:modified>
</cp:coreProperties>
</file>